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71" r:id="rId9"/>
    <p:sldId id="266" r:id="rId10"/>
    <p:sldId id="262" r:id="rId11"/>
    <p:sldId id="264" r:id="rId12"/>
    <p:sldId id="265" r:id="rId13"/>
    <p:sldId id="267" r:id="rId14"/>
    <p:sldId id="268" r:id="rId15"/>
    <p:sldId id="269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BE33-F665-4156-9BE0-D405DA690496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2D20-6B00-4B06-BA8B-37D46DA3E9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BE33-F665-4156-9BE0-D405DA690496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2D20-6B00-4B06-BA8B-37D46DA3E9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BE33-F665-4156-9BE0-D405DA690496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2D20-6B00-4B06-BA8B-37D46DA3E9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BE33-F665-4156-9BE0-D405DA690496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2D20-6B00-4B06-BA8B-37D46DA3E9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BE33-F665-4156-9BE0-D405DA690496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2D20-6B00-4B06-BA8B-37D46DA3E9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BE33-F665-4156-9BE0-D405DA690496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2D20-6B00-4B06-BA8B-37D46DA3E9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BE33-F665-4156-9BE0-D405DA690496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2D20-6B00-4B06-BA8B-37D46DA3E9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BE33-F665-4156-9BE0-D405DA690496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2D20-6B00-4B06-BA8B-37D46DA3E9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BE33-F665-4156-9BE0-D405DA690496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2D20-6B00-4B06-BA8B-37D46DA3E9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BE33-F665-4156-9BE0-D405DA690496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2D20-6B00-4B06-BA8B-37D46DA3E9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6BE33-F665-4156-9BE0-D405DA690496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2D20-6B00-4B06-BA8B-37D46DA3E9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6BE33-F665-4156-9BE0-D405DA690496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82D20-6B00-4B06-BA8B-37D46DA3E9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ПЕДАГОГИЧЕСКИЙ СОВЕТ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 формировании программы перехода МБОУ СОШ №119 в режим эффективного функционирования и развития (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антирисковых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программ)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и задачи развития МБОУ СОШ № 119 по преодолению рискового профиля – низкое качество преодоления языковых и культурных барьеров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Обеспечить возможность получения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обучащимся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с языковыми, культурными и другими барьерами качественного образования</a:t>
            </a:r>
          </a:p>
          <a:p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1. Внедрить диагностический инструментарий, позволяющий выявлять и отслеживать качественные и количественные изменения, происходящие в процессе работы с детьми с низким качеством преодоления языковых и культурных барьеров</a:t>
            </a:r>
          </a:p>
          <a:p>
            <a:pPr algn="just"/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2. Увеличить долю обучающихся, преодолевших риски языковых и культурных барьера на % к концу 2022-2023 учебного года за счет создания условий для эффективного обучения и повышения мотивации школьников к учебной деятельности.</a:t>
            </a:r>
          </a:p>
          <a:p>
            <a:pPr algn="just"/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3. Внедрить технологию персонального сопровождения в процесс обучения с обучающимися, имеющих языковые и культурные барьеры.</a:t>
            </a:r>
          </a:p>
          <a:p>
            <a:pPr algn="just"/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4. Снизить языковые и культурные барьеры, повысить читательскую грамотность</a:t>
            </a:r>
          </a:p>
          <a:p>
            <a:pPr algn="just"/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5. Снятие психологических проблем, развитие поликультурного пространства школы</a:t>
            </a:r>
          </a:p>
          <a:p>
            <a:pPr algn="just"/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6. Включение обучающихся с неродным русским языком в активную социально значимую деятельность школы путем участия в общественных делах класса и школы.</a:t>
            </a:r>
          </a:p>
          <a:p>
            <a:pPr algn="just"/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>
                <a:solidFill>
                  <a:srgbClr val="FF0000"/>
                </a:solidFill>
              </a:rPr>
              <a:t>Цель </a:t>
            </a:r>
            <a:r>
              <a:rPr lang="ru-RU" sz="2400" b="1" dirty="0">
                <a:solidFill>
                  <a:srgbClr val="FF0000"/>
                </a:solidFill>
              </a:rPr>
              <a:t>и задачи развития МБОУ СОШ № 119 по преодолению рискового профиля - </a:t>
            </a:r>
            <a:r>
              <a:rPr lang="ru-RU" sz="2400" b="1" dirty="0" smtClean="0">
                <a:solidFill>
                  <a:srgbClr val="FF0000"/>
                </a:solidFill>
              </a:rPr>
              <a:t>недостаточная предметная и методическая компетентность </a:t>
            </a:r>
            <a:r>
              <a:rPr lang="ru-RU" sz="2400" b="1" dirty="0">
                <a:solidFill>
                  <a:srgbClr val="FF0000"/>
                </a:solidFill>
              </a:rPr>
              <a:t>педагогических работников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b="1" dirty="0" smtClean="0"/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Создать к концу 2023 года систему непрерывного профессионального развития и роста профессиональной компетентности педагогических кадров, обеспечивающих повышение качества образования в образовательной организации, за счет повышения педагогического и профессионального мастерства, овладения профессиональными компетенциями; совершенствования форм, методов и средств обучения; совершенствования педагогических технологий и внедрения современных технологий</a:t>
            </a:r>
          </a:p>
          <a:p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1. Повысить профессиональные компетенции педагогических кадров как необходимое условие обеспечения современного качества образования.</a:t>
            </a:r>
          </a:p>
          <a:p>
            <a:pPr algn="just"/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2. Организовать повышение квалификации и наставничества в соответствии индивидуальными потребностями педагогических работников школы.</a:t>
            </a:r>
          </a:p>
          <a:p>
            <a:pPr algn="just"/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3. Организовать работу по внедрению и распространению педагогического опыта. </a:t>
            </a:r>
          </a:p>
          <a:p>
            <a:pPr algn="just"/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1.Разработать школьную программу профессионального роста педагогов, включающую механизмы выявления дефицитов и обеспечивающую развитие профессиональных компетенций. </a:t>
            </a:r>
          </a:p>
          <a:p>
            <a:pPr algn="just"/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2. Организовать участие педагогов в курсах повышения квалификации, в очном и дистанционном форматах, в практико-ориентированных семинарах на базе образовательной организации. </a:t>
            </a:r>
          </a:p>
          <a:p>
            <a:pPr algn="just"/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3. Актуализировать школьную модель методической службы и организовать ее деятельность по повышению предметной и методической компетентности педагогических работников </a:t>
            </a:r>
          </a:p>
          <a:p>
            <a:pPr algn="just"/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4. Организовать мероприятия по обмену опытом, в том числе </a:t>
            </a:r>
            <a:r>
              <a:rPr lang="ru-RU" sz="5600" dirty="0" err="1">
                <a:latin typeface="Times New Roman" pitchFamily="18" charset="0"/>
                <a:cs typeface="Times New Roman" pitchFamily="18" charset="0"/>
              </a:rPr>
              <a:t>взаимопосещения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уроков с последующим самоанализом и анализом,</a:t>
            </a:r>
          </a:p>
          <a:p>
            <a:pPr algn="just"/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648" y="1214422"/>
            <a:ext cx="8909352" cy="500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1142984"/>
            <a:ext cx="9863161" cy="554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857232"/>
            <a:ext cx="9687792" cy="544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785794"/>
            <a:ext cx="9941919" cy="55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8780" cy="51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38357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0741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ПЛАН ПЕДАГОГИЧЕСКОГО СОВЕТА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Вступительное слово директора школы </a:t>
            </a:r>
            <a:r>
              <a:rPr lang="ru-RU" dirty="0" err="1" smtClean="0"/>
              <a:t>Голубовой</a:t>
            </a:r>
            <a:r>
              <a:rPr lang="ru-RU" dirty="0" smtClean="0"/>
              <a:t> Л.В.</a:t>
            </a:r>
          </a:p>
          <a:p>
            <a:r>
              <a:rPr lang="ru-RU" dirty="0" smtClean="0"/>
              <a:t>Краткая характеристика «Проекта 500+»</a:t>
            </a:r>
          </a:p>
          <a:p>
            <a:r>
              <a:rPr lang="ru-RU" dirty="0" smtClean="0"/>
              <a:t>Итоги </a:t>
            </a:r>
            <a:r>
              <a:rPr lang="en-US" dirty="0" smtClean="0"/>
              <a:t>III </a:t>
            </a:r>
            <a:r>
              <a:rPr lang="ru-RU" dirty="0" smtClean="0"/>
              <a:t>четверти 2021-2022 г.</a:t>
            </a:r>
          </a:p>
          <a:p>
            <a:r>
              <a:rPr lang="ru-RU" dirty="0" smtClean="0"/>
              <a:t>Разное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000108"/>
            <a:ext cx="8050085" cy="512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500042"/>
            <a:ext cx="8050085" cy="562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-65" dirty="0" smtClean="0">
                <a:solidFill>
                  <a:srgbClr val="FF0000"/>
                </a:solidFill>
                <a:latin typeface="Tahoma"/>
                <a:cs typeface="Tahoma"/>
              </a:rPr>
              <a:t>Задачи</a:t>
            </a:r>
            <a:r>
              <a:rPr lang="ru-RU" b="1" spc="-170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ru-RU" b="1" spc="-220" dirty="0" smtClean="0">
                <a:solidFill>
                  <a:srgbClr val="FF0000"/>
                </a:solidFill>
                <a:latin typeface="Tahoma"/>
                <a:cs typeface="Tahoma"/>
              </a:rPr>
              <a:t>школы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41300" marR="6350" algn="just">
              <a:lnSpc>
                <a:spcPct val="100000"/>
              </a:lnSpc>
              <a:spcBef>
                <a:spcPts val="95"/>
              </a:spcBef>
            </a:pPr>
            <a:r>
              <a:rPr lang="ru-RU" sz="2400" b="1" spc="-2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Объективная</a:t>
            </a:r>
            <a:r>
              <a:rPr lang="ru-RU" sz="2400" b="1" spc="2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3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самооценка: </a:t>
            </a:r>
            <a:r>
              <a:rPr lang="ru-RU" sz="2400" spc="-7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система</a:t>
            </a:r>
            <a:r>
              <a:rPr lang="ru-RU" sz="2400" spc="27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2400" spc="-5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самооценки,</a:t>
            </a:r>
            <a:r>
              <a:rPr lang="ru-RU" sz="2400" spc="27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2400" spc="-5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которая</a:t>
            </a:r>
            <a:r>
              <a:rPr lang="ru-RU" sz="2400" spc="254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2400" spc="-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позволит</a:t>
            </a:r>
            <a:r>
              <a:rPr lang="ru-RU" sz="2400" spc="-3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школе </a:t>
            </a:r>
            <a:r>
              <a:rPr lang="ru-RU" sz="2400" b="1" spc="-65" dirty="0" smtClean="0">
                <a:solidFill>
                  <a:srgbClr val="171717"/>
                </a:solidFill>
                <a:latin typeface="Times New Roman"/>
                <a:cs typeface="Times New Roman"/>
              </a:rPr>
              <a:t>«видеть» </a:t>
            </a:r>
            <a:r>
              <a:rPr lang="ru-RU" sz="2400" b="1" spc="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свои	дефициты </a:t>
            </a:r>
            <a:r>
              <a:rPr lang="ru-RU" sz="2400" spc="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и </a:t>
            </a:r>
            <a:r>
              <a:rPr lang="ru-RU" sz="2400" spc="-4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ра</a:t>
            </a:r>
            <a:r>
              <a:rPr lang="ru-RU" sz="2400" spc="-3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з</a:t>
            </a:r>
            <a:r>
              <a:rPr lang="ru-RU" sz="2400" spc="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р</a:t>
            </a:r>
            <a:r>
              <a:rPr lang="ru-RU" sz="2400" spc="-8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аб</a:t>
            </a:r>
            <a:r>
              <a:rPr lang="ru-RU" sz="2400" spc="-6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а</a:t>
            </a:r>
            <a:r>
              <a:rPr lang="ru-RU" sz="2400" spc="-1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тыва</a:t>
            </a:r>
            <a:r>
              <a:rPr lang="ru-RU" sz="2400" spc="-9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т</a:t>
            </a:r>
            <a:r>
              <a:rPr lang="ru-RU" sz="2400" spc="-6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ь</a:t>
            </a:r>
            <a:r>
              <a:rPr lang="ru-RU" sz="2400" spc="-6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2400" spc="-7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ме</a:t>
            </a:r>
            <a:r>
              <a:rPr lang="ru-RU" sz="2400" spc="-5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р</a:t>
            </a:r>
            <a:r>
              <a:rPr lang="ru-RU" sz="2400" spc="-14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ы</a:t>
            </a:r>
            <a:r>
              <a:rPr lang="ru-RU" sz="2400" spc="-140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2400" spc="-3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их </a:t>
            </a:r>
            <a:r>
              <a:rPr lang="ru-RU" sz="2400" spc="-5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компе</a:t>
            </a:r>
            <a:r>
              <a:rPr lang="ru-RU" sz="2400" spc="-4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н</a:t>
            </a:r>
            <a:r>
              <a:rPr lang="ru-RU" sz="2400" spc="-5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са</a:t>
            </a:r>
            <a:r>
              <a:rPr lang="ru-RU" sz="2400" spc="-6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ц</a:t>
            </a:r>
            <a:r>
              <a:rPr lang="ru-RU" sz="2400" spc="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и</a:t>
            </a:r>
            <a:r>
              <a:rPr lang="ru-RU" sz="2400" spc="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и</a:t>
            </a:r>
            <a:r>
              <a:rPr lang="ru-RU" sz="2400" spc="-90" dirty="0" smtClean="0">
                <a:solidFill>
                  <a:srgbClr val="171717"/>
                </a:solidFill>
                <a:latin typeface="Times New Roman"/>
                <a:cs typeface="Times New Roman"/>
              </a:rPr>
              <a:t>.</a:t>
            </a:r>
            <a:r>
              <a:rPr lang="ru-RU" sz="2400" spc="-90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2400" spc="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И</a:t>
            </a:r>
            <a:r>
              <a:rPr lang="ru-RU" sz="2400" spc="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С</a:t>
            </a:r>
            <a:r>
              <a:rPr lang="ru-RU" sz="2400" spc="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2400" spc="-14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М</a:t>
            </a:r>
            <a:r>
              <a:rPr lang="ru-RU" sz="2400" spc="-9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Э</a:t>
            </a:r>
            <a:r>
              <a:rPr lang="ru-RU" sz="2400" spc="-6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Д</a:t>
            </a:r>
            <a:r>
              <a:rPr lang="ru-RU" sz="2400" spc="-5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К</a:t>
            </a:r>
            <a:r>
              <a:rPr lang="ru-RU" sz="2400" spc="-55" dirty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2400" spc="-4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содер</a:t>
            </a:r>
            <a:r>
              <a:rPr lang="ru-RU" sz="2400" spc="-8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жит</a:t>
            </a:r>
            <a:r>
              <a:rPr lang="ru-RU" sz="2400" spc="-8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результ</a:t>
            </a:r>
            <a:r>
              <a:rPr lang="ru-RU" sz="2400" spc="-7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а</a:t>
            </a:r>
            <a:r>
              <a:rPr lang="ru-RU" sz="2400" spc="-1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ты</a:t>
            </a:r>
            <a:r>
              <a:rPr lang="ru-RU" sz="24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	</a:t>
            </a:r>
            <a:r>
              <a:rPr lang="ru-RU" sz="2400" spc="-6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стар</a:t>
            </a:r>
            <a:r>
              <a:rPr lang="ru-RU" sz="2400" spc="-5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т</a:t>
            </a:r>
            <a:r>
              <a:rPr lang="ru-RU" sz="2400" spc="-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овой </a:t>
            </a:r>
            <a:r>
              <a:rPr lang="ru-RU" sz="2400" spc="-55" dirty="0" smtClean="0">
                <a:latin typeface="Times New Roman" pitchFamily="18" charset="0"/>
                <a:cs typeface="Times New Roman" pitchFamily="18" charset="0"/>
              </a:rPr>
              <a:t>диагностики</a:t>
            </a:r>
            <a:r>
              <a:rPr lang="ru-RU" sz="2400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spc="-55" dirty="0" smtClean="0">
                <a:latin typeface="Times New Roman" pitchFamily="18" charset="0"/>
                <a:cs typeface="Times New Roman" pitchFamily="18" charset="0"/>
              </a:rPr>
              <a:t>рисковый</a:t>
            </a:r>
            <a:r>
              <a:rPr lang="ru-RU" sz="2400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45" dirty="0" smtClean="0">
                <a:latin typeface="Times New Roman" pitchFamily="18" charset="0"/>
                <a:cs typeface="Times New Roman" pitchFamily="18" charset="0"/>
              </a:rPr>
              <a:t>профиль </a:t>
            </a:r>
            <a:r>
              <a:rPr lang="ru-RU" sz="2400" spc="-55" dirty="0" smtClean="0">
                <a:latin typeface="Times New Roman" pitchFamily="18" charset="0"/>
                <a:cs typeface="Times New Roman" pitchFamily="18" charset="0"/>
              </a:rPr>
              <a:t>школы.</a:t>
            </a:r>
            <a:r>
              <a:rPr lang="ru-RU" sz="2400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35" dirty="0" smtClean="0">
                <a:latin typeface="Times New Roman" pitchFamily="18" charset="0"/>
                <a:cs typeface="Times New Roman" pitchFamily="18" charset="0"/>
              </a:rPr>
              <a:t>Школе </a:t>
            </a:r>
            <a:r>
              <a:rPr lang="ru-RU" sz="2400" spc="-40" dirty="0" smtClean="0">
                <a:latin typeface="Times New Roman" pitchFamily="18" charset="0"/>
                <a:cs typeface="Times New Roman" pitchFamily="18" charset="0"/>
              </a:rPr>
              <a:t>предстоит </a:t>
            </a:r>
            <a:r>
              <a:rPr lang="ru-RU" sz="2400" spc="-70" dirty="0" smtClean="0">
                <a:latin typeface="Times New Roman" pitchFamily="18" charset="0"/>
                <a:cs typeface="Times New Roman" pitchFamily="18" charset="0"/>
              </a:rPr>
              <a:t>выбрать </a:t>
            </a:r>
            <a:r>
              <a:rPr lang="ru-RU" sz="2400" spc="-100" dirty="0" smtClean="0">
                <a:latin typeface="Times New Roman" pitchFamily="18" charset="0"/>
                <a:cs typeface="Times New Roman" pitchFamily="18" charset="0"/>
              </a:rPr>
              <a:t>актуальные </a:t>
            </a:r>
            <a:r>
              <a:rPr lang="ru-RU" sz="2400" spc="-45" dirty="0" smtClean="0">
                <a:latin typeface="Times New Roman" pitchFamily="18" charset="0"/>
                <a:cs typeface="Times New Roman" pitchFamily="18" charset="0"/>
              </a:rPr>
              <a:t>риски, </a:t>
            </a:r>
            <a:r>
              <a:rPr lang="ru-RU" sz="2400" spc="-50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2400" spc="5" dirty="0" smtClean="0">
                <a:latin typeface="Times New Roman" pitchFamily="18" charset="0"/>
                <a:cs typeface="Times New Roman" pitchFamily="18" charset="0"/>
              </a:rPr>
              <a:t>формируют </a:t>
            </a:r>
            <a:r>
              <a:rPr lang="ru-RU" sz="24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45" dirty="0" smtClean="0">
                <a:latin typeface="Times New Roman" pitchFamily="18" charset="0"/>
                <a:cs typeface="Times New Roman" pitchFamily="18" charset="0"/>
              </a:rPr>
              <a:t>направления</a:t>
            </a:r>
            <a:r>
              <a:rPr lang="ru-RU" sz="2400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95" dirty="0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2400" spc="-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95" dirty="0" smtClean="0">
                <a:latin typeface="Times New Roman" pitchFamily="18" charset="0"/>
                <a:cs typeface="Times New Roman" pitchFamily="18" charset="0"/>
              </a:rPr>
              <a:t>тех</a:t>
            </a:r>
            <a:r>
              <a:rPr lang="ru-RU" sz="2400" spc="-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70" dirty="0" smtClean="0"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ru-RU" sz="2400" spc="-6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55" dirty="0" smtClean="0">
                <a:latin typeface="Times New Roman" pitchFamily="18" charset="0"/>
                <a:cs typeface="Times New Roman" pitchFamily="18" charset="0"/>
              </a:rPr>
              <a:t>развития,</a:t>
            </a:r>
            <a:r>
              <a:rPr lang="ru-RU" sz="2400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55" dirty="0" smtClean="0"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lang="ru-RU" sz="2400" spc="5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40" dirty="0" smtClean="0">
                <a:latin typeface="Times New Roman" pitchFamily="18" charset="0"/>
                <a:cs typeface="Times New Roman" pitchFamily="18" charset="0"/>
              </a:rPr>
              <a:t>призваны</a:t>
            </a:r>
            <a:r>
              <a:rPr lang="ru-RU" sz="2400" spc="6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90" dirty="0" smtClean="0">
                <a:latin typeface="Times New Roman" pitchFamily="18" charset="0"/>
                <a:cs typeface="Times New Roman" pitchFamily="18" charset="0"/>
              </a:rPr>
              <a:t>вывести </a:t>
            </a:r>
            <a:r>
              <a:rPr lang="ru-RU" sz="2400" spc="-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65" dirty="0" smtClean="0">
                <a:latin typeface="Times New Roman" pitchFamily="18" charset="0"/>
                <a:cs typeface="Times New Roman" pitchFamily="18" charset="0"/>
              </a:rPr>
              <a:t>школу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sz="2400" spc="-35" dirty="0" smtClean="0">
                <a:latin typeface="Times New Roman" pitchFamily="18" charset="0"/>
                <a:cs typeface="Times New Roman" pitchFamily="18" charset="0"/>
              </a:rPr>
              <a:t>зоны</a:t>
            </a:r>
            <a:r>
              <a:rPr lang="ru-RU" sz="24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65" dirty="0" smtClean="0">
                <a:latin typeface="Times New Roman" pitchFamily="18" charset="0"/>
                <a:cs typeface="Times New Roman" pitchFamily="18" charset="0"/>
              </a:rPr>
              <a:t>риска.</a:t>
            </a:r>
          </a:p>
          <a:p>
            <a:pPr marL="241300" marR="5080" indent="-228600" algn="just">
              <a:buFont typeface="Arial MT"/>
              <a:buChar char="•"/>
              <a:tabLst>
                <a:tab pos="241300" algn="l"/>
              </a:tabLst>
            </a:pPr>
            <a:r>
              <a:rPr lang="ru-RU" sz="2400" b="1" spc="-20" dirty="0" err="1" smtClean="0">
                <a:latin typeface="Times New Roman"/>
                <a:cs typeface="Times New Roman"/>
              </a:rPr>
              <a:t>Целеполагание</a:t>
            </a:r>
            <a:r>
              <a:rPr lang="ru-RU" sz="2400" b="1" spc="-20" dirty="0" smtClean="0">
                <a:latin typeface="Times New Roman"/>
                <a:cs typeface="Times New Roman"/>
              </a:rPr>
              <a:t>. </a:t>
            </a:r>
            <a:r>
              <a:rPr lang="ru-RU" sz="2400" spc="-60" dirty="0" smtClean="0"/>
              <a:t>Чем</a:t>
            </a:r>
            <a:r>
              <a:rPr lang="ru-RU" sz="2400" spc="-55" dirty="0" smtClean="0"/>
              <a:t> </a:t>
            </a:r>
            <a:r>
              <a:rPr lang="ru-RU" sz="2400" b="1" spc="5" dirty="0" smtClean="0">
                <a:latin typeface="Times New Roman"/>
                <a:cs typeface="Times New Roman"/>
              </a:rPr>
              <a:t>объективнее </a:t>
            </a:r>
            <a:r>
              <a:rPr lang="ru-RU" sz="2400" spc="-40" dirty="0" smtClean="0"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ru-RU" sz="2400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оценит </a:t>
            </a:r>
            <a:r>
              <a:rPr lang="ru-RU" sz="2400" spc="-65" dirty="0" smtClean="0">
                <a:latin typeface="Times New Roman" pitchFamily="18" charset="0"/>
                <a:cs typeface="Times New Roman" pitchFamily="18" charset="0"/>
              </a:rPr>
              <a:t>свое</a:t>
            </a:r>
            <a:r>
              <a:rPr lang="ru-RU" sz="2400" spc="5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50" dirty="0" smtClean="0">
                <a:latin typeface="Times New Roman" pitchFamily="18" charset="0"/>
                <a:cs typeface="Times New Roman" pitchFamily="18" charset="0"/>
              </a:rPr>
              <a:t>состояние, </a:t>
            </a:r>
            <a:r>
              <a:rPr lang="ru-RU" sz="2400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95" dirty="0" smtClean="0">
                <a:latin typeface="Times New Roman" pitchFamily="18" charset="0"/>
                <a:cs typeface="Times New Roman" pitchFamily="18" charset="0"/>
              </a:rPr>
              <a:t>тем</a:t>
            </a:r>
            <a:r>
              <a:rPr lang="ru-RU" sz="2400" spc="-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35" dirty="0" smtClean="0"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ru-RU" sz="24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55" dirty="0" smtClean="0">
                <a:latin typeface="Times New Roman" pitchFamily="18" charset="0"/>
                <a:cs typeface="Times New Roman" pitchFamily="18" charset="0"/>
              </a:rPr>
              <a:t>последовательными</a:t>
            </a:r>
            <a:r>
              <a:rPr lang="ru-RU" sz="2400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140" dirty="0" smtClean="0">
                <a:latin typeface="Times New Roman" pitchFamily="18" charset="0"/>
                <a:cs typeface="Times New Roman" pitchFamily="18" charset="0"/>
              </a:rPr>
              <a:t>будут</a:t>
            </a:r>
            <a:r>
              <a:rPr lang="ru-RU" sz="2400" spc="-1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85" dirty="0" smtClean="0">
                <a:latin typeface="Times New Roman" pitchFamily="18" charset="0"/>
                <a:cs typeface="Times New Roman" pitchFamily="18" charset="0"/>
              </a:rPr>
              <a:t>меры,</a:t>
            </a:r>
            <a:r>
              <a:rPr lang="ru-RU" sz="2400" spc="-8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55" dirty="0" smtClean="0"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lang="ru-RU" sz="2400" spc="-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5" dirty="0" smtClean="0"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75" dirty="0" smtClean="0">
                <a:latin typeface="Times New Roman" pitchFamily="18" charset="0"/>
                <a:cs typeface="Times New Roman" pitchFamily="18" charset="0"/>
              </a:rPr>
              <a:t>выберет. </a:t>
            </a:r>
            <a:r>
              <a:rPr lang="ru-RU" sz="2400" spc="-7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41300" marR="5080" indent="-228600" algn="just">
              <a:buFont typeface="Arial MT"/>
              <a:buChar char="•"/>
              <a:tabLst>
                <a:tab pos="241300" algn="l"/>
              </a:tabLst>
            </a:pPr>
            <a:r>
              <a:rPr lang="ru-RU" sz="2400" b="1" spc="-30" dirty="0" smtClean="0">
                <a:latin typeface="Times New Roman" pitchFamily="18" charset="0"/>
                <a:cs typeface="Times New Roman" pitchFamily="18" charset="0"/>
              </a:rPr>
              <a:t>Последовательность</a:t>
            </a:r>
            <a:r>
              <a:rPr lang="ru-RU" sz="2400" b="1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65" dirty="0" smtClean="0">
                <a:latin typeface="Times New Roman" pitchFamily="18" charset="0"/>
                <a:cs typeface="Times New Roman" pitchFamily="18" charset="0"/>
              </a:rPr>
              <a:t>главное</a:t>
            </a:r>
            <a:r>
              <a:rPr lang="ru-RU" sz="2400" spc="-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75" dirty="0" smtClean="0">
                <a:latin typeface="Times New Roman" pitchFamily="18" charset="0"/>
                <a:cs typeface="Times New Roman" pitchFamily="18" charset="0"/>
              </a:rPr>
              <a:t>условие</a:t>
            </a:r>
            <a:r>
              <a:rPr lang="ru-RU" sz="2400" spc="-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20" dirty="0" smtClean="0">
                <a:latin typeface="Times New Roman" pitchFamily="18" charset="0"/>
                <a:cs typeface="Times New Roman" pitchFamily="18" charset="0"/>
              </a:rPr>
              <a:t>эффективной </a:t>
            </a:r>
            <a:r>
              <a:rPr lang="ru-RU" sz="2400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20" dirty="0" smtClean="0">
                <a:latin typeface="Times New Roman" pitchFamily="18" charset="0"/>
                <a:cs typeface="Times New Roman" pitchFamily="18" charset="0"/>
              </a:rPr>
              <a:t>антикризисной</a:t>
            </a:r>
            <a:r>
              <a:rPr lang="ru-RU" sz="24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pc="-55" dirty="0" smtClean="0">
                <a:latin typeface="Times New Roman" pitchFamily="18" charset="0"/>
                <a:cs typeface="Times New Roman" pitchFamily="18" charset="0"/>
              </a:rPr>
              <a:t>работы.</a:t>
            </a:r>
          </a:p>
          <a:p>
            <a:pPr algn="just"/>
            <a:endParaRPr lang="ru-RU" sz="2000" dirty="0" smtClean="0">
              <a:latin typeface="Times New Roman"/>
              <a:cs typeface="Times New Roman"/>
            </a:endParaRPr>
          </a:p>
          <a:p>
            <a:endParaRPr lang="ru-RU" dirty="0" smtClean="0"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pc="-35" dirty="0" smtClean="0"/>
              <a:t>ФАКТОРЫ</a:t>
            </a:r>
            <a:r>
              <a:rPr lang="ru-RU" spc="10" dirty="0" smtClean="0"/>
              <a:t> </a:t>
            </a:r>
            <a:r>
              <a:rPr lang="ru-RU" spc="-10" dirty="0" smtClean="0"/>
              <a:t>РИСКА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33575" y="-225425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-65" dirty="0" smtClean="0">
                <a:solidFill>
                  <a:srgbClr val="FF0000"/>
                </a:solidFill>
                <a:latin typeface="Tahoma"/>
                <a:cs typeface="Tahoma"/>
              </a:rPr>
              <a:t>Задачи</a:t>
            </a:r>
            <a:r>
              <a:rPr lang="ru-RU" b="1" spc="-170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ru-RU" b="1" spc="-220" dirty="0" smtClean="0">
                <a:solidFill>
                  <a:srgbClr val="FF0000"/>
                </a:solidFill>
                <a:latin typeface="Tahoma"/>
                <a:cs typeface="Tahoma"/>
              </a:rPr>
              <a:t>школы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241300" marR="357505" indent="-228600" algn="just">
              <a:lnSpc>
                <a:spcPct val="120000"/>
              </a:lnSpc>
              <a:spcBef>
                <a:spcPts val="95"/>
              </a:spcBef>
              <a:buFont typeface="Arial MT"/>
              <a:buChar char="•"/>
              <a:tabLst>
                <a:tab pos="240665" algn="l"/>
                <a:tab pos="241300" algn="l"/>
                <a:tab pos="3601720" algn="l"/>
              </a:tabLst>
            </a:pPr>
            <a:r>
              <a:rPr lang="ru-RU" sz="3800" b="1" spc="-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Программа</a:t>
            </a:r>
            <a:r>
              <a:rPr lang="ru-RU" sz="3800" b="1" spc="-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b="1" spc="-3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развития.</a:t>
            </a:r>
            <a:r>
              <a:rPr lang="ru-RU" sz="3800" b="1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Школа</a:t>
            </a:r>
            <a:r>
              <a:rPr lang="ru-RU" sz="3800" spc="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4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описывает</a:t>
            </a:r>
            <a:r>
              <a:rPr lang="ru-RU" sz="3800" spc="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5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те</a:t>
            </a:r>
            <a:r>
              <a:rPr lang="ru-RU" sz="3800" spc="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b="1" spc="-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изменения</a:t>
            </a:r>
            <a:r>
              <a:rPr lang="ru-RU" sz="3800" spc="-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,</a:t>
            </a:r>
            <a:r>
              <a:rPr lang="ru-RU" sz="3800" spc="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4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которые</a:t>
            </a:r>
            <a:r>
              <a:rPr lang="ru-RU" sz="3800" spc="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ей</a:t>
            </a:r>
            <a:r>
              <a:rPr lang="ru-RU" sz="3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2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предстоит</a:t>
            </a:r>
            <a:r>
              <a:rPr lang="ru-RU" sz="3800" spc="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совершить</a:t>
            </a:r>
            <a:r>
              <a:rPr lang="ru-RU" sz="3800" spc="-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b="1" spc="-7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в </a:t>
            </a:r>
            <a:r>
              <a:rPr lang="ru-RU" sz="3800" b="1" spc="-6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b="1" spc="-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виде</a:t>
            </a:r>
            <a:r>
              <a:rPr lang="ru-RU" sz="3800" b="1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b="1" spc="-2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конкретных</a:t>
            </a:r>
            <a:r>
              <a:rPr lang="ru-RU" sz="3800" b="1" spc="-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b="1" spc="-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задач.</a:t>
            </a:r>
            <a:r>
              <a:rPr lang="ru-RU" sz="3800" b="1" spc="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Школе</a:t>
            </a:r>
            <a:r>
              <a:rPr lang="ru-RU" sz="3800" spc="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8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также</a:t>
            </a:r>
            <a:r>
              <a:rPr lang="ru-RU" sz="3800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необходимо</a:t>
            </a:r>
            <a:r>
              <a:rPr lang="ru-RU" sz="3800" spc="-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8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указать</a:t>
            </a:r>
            <a:r>
              <a:rPr lang="ru-RU" sz="3800" spc="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b="1" spc="-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критерии</a:t>
            </a:r>
            <a:r>
              <a:rPr lang="ru-RU" sz="3800" b="1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b="1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решения этих</a:t>
            </a:r>
            <a:r>
              <a:rPr lang="ru-RU" sz="3800" b="1" spc="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b="1" spc="-3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задач</a:t>
            </a:r>
            <a:r>
              <a:rPr lang="ru-RU" sz="3800" spc="-30" dirty="0" smtClean="0">
                <a:solidFill>
                  <a:srgbClr val="171717"/>
                </a:solidFill>
                <a:latin typeface="Times New Roman"/>
                <a:cs typeface="Times New Roman"/>
              </a:rPr>
              <a:t>, </a:t>
            </a:r>
            <a:r>
              <a:rPr lang="ru-RU" sz="3800" spc="-2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4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используя</a:t>
            </a:r>
            <a:r>
              <a:rPr lang="ru-RU" sz="3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4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которые</a:t>
            </a:r>
            <a:r>
              <a:rPr lang="ru-RU" sz="3800" spc="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7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сама</a:t>
            </a:r>
            <a:r>
              <a:rPr lang="ru-RU" sz="3800" spc="-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2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школа</a:t>
            </a:r>
            <a:r>
              <a:rPr lang="ru-RU" sz="3800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6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убедится</a:t>
            </a:r>
            <a:r>
              <a:rPr lang="ru-RU" sz="3800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9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в</a:t>
            </a:r>
            <a:r>
              <a:rPr lang="ru-RU" sz="3800" spc="-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4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том,</a:t>
            </a:r>
            <a:r>
              <a:rPr lang="ru-RU" sz="3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что</a:t>
            </a:r>
            <a:r>
              <a:rPr lang="ru-RU" sz="3800" spc="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она</a:t>
            </a:r>
            <a:r>
              <a:rPr lang="ru-RU" sz="3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3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их</a:t>
            </a:r>
            <a:r>
              <a:rPr lang="ru-RU" sz="3800" spc="-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решила.</a:t>
            </a:r>
            <a:r>
              <a:rPr lang="ru-RU" sz="3800" spc="2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3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Куратор</a:t>
            </a:r>
            <a:r>
              <a:rPr lang="ru-RU" sz="3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призван</a:t>
            </a:r>
            <a:r>
              <a:rPr lang="ru-RU" sz="3800" spc="-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b="1" spc="-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помочь </a:t>
            </a:r>
            <a:r>
              <a:rPr lang="ru-RU" sz="3800" b="1" spc="-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2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школе</a:t>
            </a:r>
            <a:r>
              <a:rPr lang="ru-RU" sz="3800" spc="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9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в</a:t>
            </a:r>
            <a:r>
              <a:rPr lang="ru-RU" sz="3800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3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выборе</a:t>
            </a:r>
            <a:r>
              <a:rPr lang="ru-RU" sz="3800" spc="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6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таких</a:t>
            </a:r>
            <a:r>
              <a:rPr lang="ru-RU" sz="3800" spc="-2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3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критериев.</a:t>
            </a:r>
            <a:r>
              <a:rPr lang="ru-RU" sz="3800" spc="-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4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Программа</a:t>
            </a:r>
            <a:r>
              <a:rPr lang="ru-RU" sz="3800" spc="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4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развития</a:t>
            </a:r>
            <a:r>
              <a:rPr lang="ru-RU" sz="3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5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размещается</a:t>
            </a:r>
            <a:r>
              <a:rPr lang="ru-RU" sz="3800" spc="-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9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в</a:t>
            </a:r>
            <a:r>
              <a:rPr lang="ru-RU" sz="3800" spc="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ИС </a:t>
            </a:r>
            <a:r>
              <a:rPr lang="ru-RU" sz="3800" spc="-6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МЭДК</a:t>
            </a:r>
            <a:r>
              <a:rPr lang="ru-RU" sz="3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и</a:t>
            </a:r>
            <a:r>
              <a:rPr lang="ru-RU" sz="3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6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согласуется </a:t>
            </a:r>
            <a:r>
              <a:rPr lang="ru-RU" sz="3800" spc="-484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5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куратором.</a:t>
            </a:r>
            <a:r>
              <a:rPr lang="ru-RU" sz="3800" spc="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endParaRPr lang="ru-RU" sz="3800" dirty="0" smtClean="0">
              <a:latin typeface="Times New Roman"/>
              <a:cs typeface="Times New Roman"/>
            </a:endParaRPr>
          </a:p>
          <a:p>
            <a:pPr marL="241300" indent="-228600">
              <a:spcBef>
                <a:spcPts val="48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ru-RU" sz="3800" b="1" spc="-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Мониторинг.</a:t>
            </a:r>
            <a:r>
              <a:rPr lang="ru-RU" sz="3800" b="1" spc="-3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Оценка</a:t>
            </a:r>
            <a:r>
              <a:rPr lang="ru-RU" sz="3800" spc="-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эффективности</a:t>
            </a:r>
            <a:r>
              <a:rPr lang="ru-RU" sz="3800" spc="-2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3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принимаемых</a:t>
            </a:r>
            <a:r>
              <a:rPr lang="ru-RU" sz="3800" spc="-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4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мер</a:t>
            </a:r>
            <a:r>
              <a:rPr lang="ru-RU" sz="3800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9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в</a:t>
            </a:r>
            <a:r>
              <a:rPr lang="ru-RU" sz="3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2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течение</a:t>
            </a:r>
            <a:r>
              <a:rPr lang="ru-RU" sz="3800" spc="-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3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их</a:t>
            </a:r>
            <a:r>
              <a:rPr lang="ru-RU" sz="3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2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реализации:</a:t>
            </a:r>
            <a:endParaRPr lang="ru-RU" sz="3800" dirty="0" smtClean="0"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241300" algn="l"/>
              </a:tabLst>
            </a:pPr>
            <a:r>
              <a:rPr lang="ru-RU" sz="3800" spc="-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мониторинг</a:t>
            </a:r>
            <a:r>
              <a:rPr lang="ru-RU" sz="3800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3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строится</a:t>
            </a:r>
            <a:r>
              <a:rPr lang="ru-RU" sz="3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3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на</a:t>
            </a:r>
            <a:r>
              <a:rPr lang="ru-RU" sz="3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4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том,</a:t>
            </a:r>
            <a:r>
              <a:rPr lang="ru-RU" sz="3800" spc="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что</a:t>
            </a:r>
            <a:r>
              <a:rPr lang="ru-RU" sz="3800" spc="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4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деятельность</a:t>
            </a:r>
            <a:r>
              <a:rPr lang="ru-RU" sz="3800" spc="-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по</a:t>
            </a:r>
            <a:r>
              <a:rPr lang="ru-RU" sz="3800" spc="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4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выбранному</a:t>
            </a:r>
            <a:r>
              <a:rPr lang="ru-RU" sz="3800" spc="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направлению</a:t>
            </a:r>
            <a:r>
              <a:rPr lang="ru-RU" sz="3800" spc="-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5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оставляет</a:t>
            </a:r>
            <a:r>
              <a:rPr lang="ru-RU" sz="3800" spc="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114" dirty="0" smtClean="0">
                <a:solidFill>
                  <a:srgbClr val="171717"/>
                </a:solidFill>
                <a:latin typeface="Times New Roman"/>
                <a:cs typeface="Times New Roman"/>
              </a:rPr>
              <a:t>«следы»:</a:t>
            </a:r>
            <a:r>
              <a:rPr lang="ru-RU" sz="3800" spc="-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9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в </a:t>
            </a:r>
            <a:r>
              <a:rPr lang="ru-RU" sz="3800" spc="-5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виде</a:t>
            </a:r>
            <a:r>
              <a:rPr lang="ru-RU" sz="3800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5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результатов</a:t>
            </a:r>
            <a:r>
              <a:rPr lang="ru-RU" sz="3800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4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диагностик,</a:t>
            </a:r>
            <a:r>
              <a:rPr lang="ru-RU" sz="3800" spc="-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примеров</a:t>
            </a:r>
            <a:r>
              <a:rPr lang="ru-RU" sz="3800" spc="-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4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предоставляемой</a:t>
            </a:r>
            <a:r>
              <a:rPr lang="ru-RU" sz="3800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обратной</a:t>
            </a:r>
            <a:r>
              <a:rPr lang="ru-RU" sz="3800" spc="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5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связи,</a:t>
            </a:r>
            <a:r>
              <a:rPr lang="ru-RU" sz="3800" spc="-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4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элементов </a:t>
            </a:r>
            <a:r>
              <a:rPr lang="ru-RU" sz="3800" spc="-2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разработанного</a:t>
            </a:r>
            <a:r>
              <a:rPr lang="ru-RU" sz="3800" spc="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3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учебного</a:t>
            </a:r>
            <a:r>
              <a:rPr lang="ru-RU" sz="3800" spc="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3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плана,</a:t>
            </a:r>
            <a:r>
              <a:rPr lang="ru-RU" sz="3800" spc="-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3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видеозаписей</a:t>
            </a:r>
            <a:r>
              <a:rPr lang="ru-RU" sz="3800" spc="-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5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уроков</a:t>
            </a:r>
            <a:r>
              <a:rPr lang="ru-RU" sz="3800" spc="3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и</a:t>
            </a:r>
            <a:r>
              <a:rPr lang="ru-RU" sz="3800" spc="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6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др.;</a:t>
            </a:r>
            <a:endParaRPr lang="ru-RU" sz="3800" dirty="0" smtClean="0">
              <a:latin typeface="Times New Roman"/>
              <a:cs typeface="Times New Roman"/>
            </a:endParaRPr>
          </a:p>
          <a:p>
            <a:pPr marL="241300" marR="212090" indent="-228600" algn="just">
              <a:lnSpc>
                <a:spcPct val="120000"/>
              </a:lnSpc>
              <a:buFont typeface="Wingdings"/>
              <a:buChar char=""/>
              <a:tabLst>
                <a:tab pos="241300" algn="l"/>
                <a:tab pos="2205355" algn="l"/>
              </a:tabLst>
            </a:pPr>
            <a:r>
              <a:rPr lang="ru-RU" sz="3800" spc="-2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школа</a:t>
            </a:r>
            <a:r>
              <a:rPr lang="ru-RU" sz="3800" spc="-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4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размещает	</a:t>
            </a:r>
            <a:r>
              <a:rPr lang="ru-RU" sz="3800" spc="-5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свидетельства,</a:t>
            </a:r>
            <a:r>
              <a:rPr lang="ru-RU" sz="3800" spc="-2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чтобы</a:t>
            </a:r>
            <a:r>
              <a:rPr lang="ru-RU" sz="3800" spc="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4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показать,</a:t>
            </a:r>
            <a:r>
              <a:rPr lang="ru-RU" sz="3800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9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как</a:t>
            </a:r>
            <a:r>
              <a:rPr lang="ru-RU" sz="3800" spc="-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7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движется</a:t>
            </a:r>
            <a:r>
              <a:rPr lang="ru-RU" sz="380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по</a:t>
            </a:r>
            <a:r>
              <a:rPr lang="ru-RU" sz="3800" spc="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3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своей</a:t>
            </a:r>
            <a:r>
              <a:rPr lang="ru-RU" sz="3800" spc="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4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программе</a:t>
            </a:r>
            <a:r>
              <a:rPr lang="ru-RU" sz="3800" spc="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4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мер</a:t>
            </a:r>
            <a:r>
              <a:rPr lang="ru-RU" sz="3800" spc="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и</a:t>
            </a:r>
            <a:r>
              <a:rPr lang="ru-RU" sz="3800" spc="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7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каких </a:t>
            </a:r>
            <a:r>
              <a:rPr lang="ru-RU" sz="3800" spc="-484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5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добивается</a:t>
            </a:r>
            <a:r>
              <a:rPr lang="ru-RU" sz="3800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z="3800" spc="-5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результатов.</a:t>
            </a:r>
            <a:endParaRPr lang="ru-RU" sz="3800" dirty="0" smtClean="0"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571480"/>
            <a:ext cx="8311323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lang="ru-RU" sz="3200" b="1" spc="-2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ru-RU" sz="3200" b="1" spc="-4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1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стратегии</a:t>
            </a:r>
            <a:r>
              <a:rPr lang="ru-RU" sz="3200" b="1" spc="-2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-3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b="1" spc="-4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1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переходу</a:t>
            </a:r>
            <a:r>
              <a:rPr lang="ru-RU" sz="3200" b="1" spc="-2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-12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r>
              <a:rPr lang="ru-RU" sz="3200" b="1" spc="-3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-17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эффективный</a:t>
            </a:r>
            <a:r>
              <a:rPr lang="ru-RU" sz="3200" b="1" spc="-8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-2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режим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40665" marR="572770" indent="-228600">
              <a:lnSpc>
                <a:spcPct val="1201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ru-RU" b="1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Четкое </a:t>
            </a:r>
            <a:r>
              <a:rPr lang="ru-RU" b="1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понимание имеющихся</a:t>
            </a:r>
            <a:r>
              <a:rPr lang="ru-RU" b="1" spc="-3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b="1" spc="-4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проблем</a:t>
            </a:r>
            <a:r>
              <a:rPr lang="ru-RU" spc="-40" dirty="0" smtClean="0">
                <a:solidFill>
                  <a:srgbClr val="171717"/>
                </a:solidFill>
                <a:latin typeface="Times New Roman"/>
                <a:cs typeface="Times New Roman"/>
              </a:rPr>
              <a:t>:</a:t>
            </a:r>
            <a:r>
              <a:rPr lang="ru-RU" spc="-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4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диагностика</a:t>
            </a:r>
            <a:r>
              <a:rPr lang="ru-RU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2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школ,</a:t>
            </a:r>
            <a:r>
              <a:rPr lang="ru-RU" spc="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2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отобранных</a:t>
            </a:r>
            <a:r>
              <a:rPr lang="ru-RU" spc="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6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для</a:t>
            </a:r>
            <a:r>
              <a:rPr lang="ru-RU" spc="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6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участия</a:t>
            </a:r>
            <a:r>
              <a:rPr lang="ru-RU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9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в </a:t>
            </a:r>
            <a:r>
              <a:rPr lang="ru-RU" spc="-484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4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программе</a:t>
            </a:r>
            <a:r>
              <a:rPr lang="ru-RU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4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поддержки,</a:t>
            </a:r>
            <a:r>
              <a:rPr lang="ru-RU" spc="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по</a:t>
            </a:r>
            <a:r>
              <a:rPr lang="ru-RU" spc="-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6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результатам</a:t>
            </a:r>
            <a:r>
              <a:rPr lang="ru-RU" spc="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которой</a:t>
            </a:r>
            <a:r>
              <a:rPr lang="ru-RU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формируется</a:t>
            </a:r>
            <a:r>
              <a:rPr lang="ru-RU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65" dirty="0" smtClean="0">
                <a:solidFill>
                  <a:srgbClr val="171717"/>
                </a:solidFill>
                <a:latin typeface="Times New Roman"/>
                <a:cs typeface="Times New Roman"/>
              </a:rPr>
              <a:t>«рисковый</a:t>
            </a:r>
            <a:r>
              <a:rPr lang="ru-RU" spc="-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профиль».</a:t>
            </a:r>
            <a:endParaRPr lang="ru-RU" dirty="0" smtClean="0">
              <a:latin typeface="Times New Roman"/>
              <a:cs typeface="Times New Roman"/>
            </a:endParaRPr>
          </a:p>
          <a:p>
            <a:pPr marL="241300" indent="-228600" algn="just">
              <a:spcBef>
                <a:spcPts val="1475"/>
              </a:spcBef>
              <a:buFont typeface="Arial MT"/>
              <a:buChar char="•"/>
              <a:tabLst>
                <a:tab pos="241300" algn="l"/>
              </a:tabLst>
            </a:pPr>
            <a:r>
              <a:rPr lang="ru-RU" b="1" spc="-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Реалистичное</a:t>
            </a:r>
            <a:r>
              <a:rPr lang="ru-RU" b="1" spc="-4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b="1" spc="-35" dirty="0" err="1" smtClean="0">
                <a:solidFill>
                  <a:srgbClr val="171717"/>
                </a:solidFill>
                <a:latin typeface="Times New Roman"/>
                <a:cs typeface="Times New Roman"/>
              </a:rPr>
              <a:t>целеполагание</a:t>
            </a:r>
            <a:r>
              <a:rPr lang="ru-RU" spc="-35" dirty="0" smtClean="0">
                <a:solidFill>
                  <a:srgbClr val="171717"/>
                </a:solidFill>
                <a:latin typeface="Times New Roman"/>
                <a:cs typeface="Times New Roman"/>
              </a:rPr>
              <a:t>:</a:t>
            </a:r>
            <a:r>
              <a:rPr lang="ru-RU" spc="-2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3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выбор</a:t>
            </a:r>
            <a:r>
              <a:rPr lang="ru-RU" spc="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2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целей,</a:t>
            </a:r>
            <a:r>
              <a:rPr lang="ru-RU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3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которые</a:t>
            </a:r>
            <a:r>
              <a:rPr lang="ru-RU" spc="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9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будут</a:t>
            </a:r>
            <a:r>
              <a:rPr lang="ru-RU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5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достижимыми</a:t>
            </a:r>
            <a:r>
              <a:rPr lang="ru-RU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и</a:t>
            </a:r>
            <a:r>
              <a:rPr lang="ru-RU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4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измеримыми.</a:t>
            </a:r>
            <a:endParaRPr lang="ru-RU" dirty="0" smtClean="0">
              <a:latin typeface="Times New Roman"/>
              <a:cs typeface="Times New Roman"/>
            </a:endParaRPr>
          </a:p>
          <a:p>
            <a:pPr marL="241300" indent="-228600" algn="just">
              <a:spcBef>
                <a:spcPts val="1485"/>
              </a:spcBef>
              <a:buFont typeface="Arial MT"/>
              <a:buChar char="•"/>
              <a:tabLst>
                <a:tab pos="241300" algn="l"/>
              </a:tabLst>
            </a:pPr>
            <a:r>
              <a:rPr lang="ru-RU" b="1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Объективные</a:t>
            </a:r>
            <a:r>
              <a:rPr lang="ru-RU" b="1" spc="-5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b="1" spc="-3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показатели</a:t>
            </a:r>
            <a:r>
              <a:rPr lang="ru-RU" spc="-35" dirty="0" smtClean="0">
                <a:solidFill>
                  <a:srgbClr val="171717"/>
                </a:solidFill>
                <a:latin typeface="Times New Roman"/>
                <a:cs typeface="Times New Roman"/>
              </a:rPr>
              <a:t>.</a:t>
            </a:r>
            <a:endParaRPr lang="ru-RU" dirty="0" smtClean="0">
              <a:latin typeface="Times New Roman"/>
              <a:cs typeface="Times New Roman"/>
            </a:endParaRPr>
          </a:p>
          <a:p>
            <a:pPr marL="240665" marR="5080" indent="-228600" algn="just">
              <a:lnSpc>
                <a:spcPct val="12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lang="ru-RU" b="1" spc="-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Готовность педагогического </a:t>
            </a:r>
            <a:r>
              <a:rPr lang="ru-RU" b="1" spc="-7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коллектива </a:t>
            </a:r>
            <a:r>
              <a:rPr lang="ru-RU" b="1" spc="-9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к </a:t>
            </a:r>
            <a:r>
              <a:rPr lang="ru-RU" b="1" spc="-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преобразованиям: </a:t>
            </a:r>
            <a:r>
              <a:rPr lang="ru-RU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признание </a:t>
            </a:r>
            <a:r>
              <a:rPr lang="ru-RU" spc="-3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того, </a:t>
            </a:r>
            <a:r>
              <a:rPr lang="ru-RU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что </a:t>
            </a:r>
            <a:r>
              <a:rPr lang="ru-RU" spc="-9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в </a:t>
            </a:r>
            <a:r>
              <a:rPr lang="ru-RU" spc="-25" dirty="0" smtClean="0">
                <a:solidFill>
                  <a:srgbClr val="171717"/>
                </a:solidFill>
                <a:latin typeface="Times New Roman"/>
                <a:cs typeface="Times New Roman"/>
              </a:rPr>
              <a:t>школе </a:t>
            </a:r>
            <a:r>
              <a:rPr lang="ru-RU" spc="-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3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имеются </a:t>
            </a:r>
            <a:r>
              <a:rPr lang="ru-RU" b="1" spc="-3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проблемы</a:t>
            </a:r>
            <a:r>
              <a:rPr lang="ru-RU" spc="-35" dirty="0" smtClean="0">
                <a:solidFill>
                  <a:srgbClr val="171717"/>
                </a:solidFill>
                <a:latin typeface="Times New Roman"/>
                <a:cs typeface="Times New Roman"/>
              </a:rPr>
              <a:t>, </a:t>
            </a:r>
            <a:r>
              <a:rPr lang="ru-RU" spc="-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требующие </a:t>
            </a:r>
            <a:r>
              <a:rPr lang="ru-RU" spc="-3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решения; </a:t>
            </a:r>
            <a:r>
              <a:rPr lang="ru-RU" b="1" spc="-3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лидерство </a:t>
            </a:r>
            <a:r>
              <a:rPr lang="ru-RU" spc="-3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директора, </a:t>
            </a:r>
            <a:r>
              <a:rPr lang="ru-RU" spc="-5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его </a:t>
            </a:r>
            <a:r>
              <a:rPr lang="ru-RU" spc="-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способность </a:t>
            </a:r>
            <a:r>
              <a:rPr lang="ru-RU" spc="-3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предложить </a:t>
            </a:r>
            <a:r>
              <a:rPr lang="ru-RU" spc="-2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реалистичную</a:t>
            </a:r>
            <a:r>
              <a:rPr lang="ru-RU" spc="-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и</a:t>
            </a:r>
            <a:r>
              <a:rPr lang="ru-RU" spc="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понятную</a:t>
            </a:r>
            <a:r>
              <a:rPr lang="ru-RU" spc="-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6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коллективу</a:t>
            </a:r>
            <a:r>
              <a:rPr lang="ru-RU" spc="2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b="1" spc="-4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программу</a:t>
            </a:r>
            <a:r>
              <a:rPr lang="ru-RU" b="1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преобразований</a:t>
            </a:r>
            <a:r>
              <a:rPr lang="ru-RU" dirty="0" smtClean="0">
                <a:solidFill>
                  <a:srgbClr val="171717"/>
                </a:solidFill>
                <a:latin typeface="Times New Roman"/>
                <a:cs typeface="Times New Roman"/>
              </a:rPr>
              <a:t>,</a:t>
            </a:r>
            <a:r>
              <a:rPr lang="ru-RU" spc="-3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4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которая</a:t>
            </a:r>
            <a:r>
              <a:rPr lang="ru-RU" spc="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3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подтолкнет</a:t>
            </a:r>
            <a:endParaRPr lang="ru-RU" dirty="0" smtClean="0">
              <a:latin typeface="Times New Roman"/>
              <a:cs typeface="Times New Roman"/>
            </a:endParaRPr>
          </a:p>
          <a:p>
            <a:pPr marL="240665" algn="just">
              <a:lnSpc>
                <a:spcPct val="100000"/>
              </a:lnSpc>
              <a:spcBef>
                <a:spcPts val="480"/>
              </a:spcBef>
            </a:pPr>
            <a:r>
              <a:rPr lang="ru-RU" spc="-4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педагогический</a:t>
            </a:r>
            <a:r>
              <a:rPr lang="ru-RU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4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коллектив</a:t>
            </a:r>
            <a:r>
              <a:rPr lang="ru-RU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10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к</a:t>
            </a:r>
            <a:r>
              <a:rPr lang="ru-RU" spc="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5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сотрудничеству</a:t>
            </a:r>
            <a:r>
              <a:rPr lang="ru-RU" spc="-1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90" dirty="0" smtClean="0">
                <a:solidFill>
                  <a:srgbClr val="171717"/>
                </a:solidFill>
                <a:latin typeface="Times New Roman"/>
                <a:cs typeface="Times New Roman"/>
              </a:rPr>
              <a:t>в</a:t>
            </a:r>
            <a:r>
              <a:rPr lang="ru-RU" spc="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3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дальнейшем</a:t>
            </a:r>
            <a:r>
              <a:rPr lang="ru-RU" spc="-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построении</a:t>
            </a:r>
            <a:r>
              <a:rPr lang="ru-RU" spc="-10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45" dirty="0" smtClean="0">
                <a:solidFill>
                  <a:srgbClr val="171717"/>
                </a:solidFill>
                <a:latin typeface="Times New Roman"/>
                <a:cs typeface="Times New Roman"/>
              </a:rPr>
              <a:t>программы</a:t>
            </a:r>
            <a:r>
              <a:rPr lang="ru-RU" spc="25" dirty="0" smtClean="0">
                <a:solidFill>
                  <a:srgbClr val="171717"/>
                </a:solidFill>
                <a:latin typeface="Times New Roman"/>
                <a:cs typeface="Times New Roman"/>
              </a:rPr>
              <a:t> </a:t>
            </a:r>
            <a:r>
              <a:rPr lang="ru-RU" spc="-40" dirty="0" smtClean="0">
                <a:solidFill>
                  <a:srgbClr val="171717"/>
                </a:solidFill>
                <a:latin typeface="Times New Roman"/>
                <a:cs typeface="Times New Roman"/>
              </a:rPr>
              <a:t>развития.</a:t>
            </a:r>
            <a:endParaRPr lang="ru-RU" dirty="0" smtClean="0"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591</Words>
  <Application>Microsoft Office PowerPoint</Application>
  <PresentationFormat>Экран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ПЕДАГОГИЧЕСКИЙ СОВЕТ</vt:lpstr>
      <vt:lpstr>ПЛАН ПЕДАГОГИЧЕСКОГО СОВЕТА</vt:lpstr>
      <vt:lpstr>Слайд 3</vt:lpstr>
      <vt:lpstr>Слайд 4</vt:lpstr>
      <vt:lpstr>Задачи школы</vt:lpstr>
      <vt:lpstr>ФАКТОРЫ РИСКА</vt:lpstr>
      <vt:lpstr>Задачи школы</vt:lpstr>
      <vt:lpstr>Слайд 8</vt:lpstr>
      <vt:lpstr>Формирование стратегии по переходу школы в эффективный режим</vt:lpstr>
      <vt:lpstr>Цель и задачи развития МБОУ СОШ № 119 по преодолению рискового профиля – низкое качество преодоления языковых и культурных барьеров </vt:lpstr>
      <vt:lpstr>  Цель и задачи развития МБОУ СОШ № 119 по преодолению рискового профиля - недостаточная предметная и методическая компетентность педагогических работников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</dc:title>
  <dc:creator>Пользователь Windows</dc:creator>
  <cp:lastModifiedBy>Пользователь Windows</cp:lastModifiedBy>
  <cp:revision>20</cp:revision>
  <dcterms:created xsi:type="dcterms:W3CDTF">2022-03-29T16:53:19Z</dcterms:created>
  <dcterms:modified xsi:type="dcterms:W3CDTF">2022-03-29T20:10:05Z</dcterms:modified>
</cp:coreProperties>
</file>