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1" r:id="rId8"/>
    <p:sldId id="271" r:id="rId9"/>
    <p:sldId id="266" r:id="rId10"/>
    <p:sldId id="262" r:id="rId11"/>
    <p:sldId id="264" r:id="rId12"/>
    <p:sldId id="265" r:id="rId13"/>
    <p:sldId id="267" r:id="rId14"/>
    <p:sldId id="268" r:id="rId15"/>
    <p:sldId id="269" r:id="rId16"/>
    <p:sldId id="270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6BE33-F665-4156-9BE0-D405DA690496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82D20-6B00-4B06-BA8B-37D46DA3E9A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6BE33-F665-4156-9BE0-D405DA690496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82D20-6B00-4B06-BA8B-37D46DA3E9A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6BE33-F665-4156-9BE0-D405DA690496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82D20-6B00-4B06-BA8B-37D46DA3E9A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6BE33-F665-4156-9BE0-D405DA690496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82D20-6B00-4B06-BA8B-37D46DA3E9A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6BE33-F665-4156-9BE0-D405DA690496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82D20-6B00-4B06-BA8B-37D46DA3E9A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6BE33-F665-4156-9BE0-D405DA690496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82D20-6B00-4B06-BA8B-37D46DA3E9A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6BE33-F665-4156-9BE0-D405DA690496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82D20-6B00-4B06-BA8B-37D46DA3E9A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6BE33-F665-4156-9BE0-D405DA690496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82D20-6B00-4B06-BA8B-37D46DA3E9A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6BE33-F665-4156-9BE0-D405DA690496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82D20-6B00-4B06-BA8B-37D46DA3E9A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6BE33-F665-4156-9BE0-D405DA690496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82D20-6B00-4B06-BA8B-37D46DA3E9A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6BE33-F665-4156-9BE0-D405DA690496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82D20-6B00-4B06-BA8B-37D46DA3E9A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E6BE33-F665-4156-9BE0-D405DA690496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82D20-6B00-4B06-BA8B-37D46DA3E9A4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ПЕДАГОГИЧЕСКИЙ СОВЕТ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О формировании программы перехода МБОУ СОШ №119 в режим эффективного функционирования и развития (</a:t>
            </a:r>
            <a:r>
              <a:rPr lang="ru-RU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антирисковых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программ)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68412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 и задачи развития МБОУ СОШ № 119 по преодолению рискового профиля – низкое качество преодоления языковых и культурных барьеров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r>
              <a:rPr lang="ru-RU" sz="4500" b="1" dirty="0">
                <a:latin typeface="Times New Roman" pitchFamily="18" charset="0"/>
                <a:cs typeface="Times New Roman" pitchFamily="18" charset="0"/>
              </a:rPr>
              <a:t>Цель</a:t>
            </a:r>
            <a:endParaRPr lang="ru-RU" sz="45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4500" dirty="0">
                <a:latin typeface="Times New Roman" pitchFamily="18" charset="0"/>
                <a:cs typeface="Times New Roman" pitchFamily="18" charset="0"/>
              </a:rPr>
              <a:t>Обеспечить возможность получения </a:t>
            </a:r>
            <a:r>
              <a:rPr lang="ru-RU" sz="4500" dirty="0" err="1">
                <a:latin typeface="Times New Roman" pitchFamily="18" charset="0"/>
                <a:cs typeface="Times New Roman" pitchFamily="18" charset="0"/>
              </a:rPr>
              <a:t>обучащимся</a:t>
            </a:r>
            <a:r>
              <a:rPr lang="ru-RU" sz="4500" dirty="0">
                <a:latin typeface="Times New Roman" pitchFamily="18" charset="0"/>
                <a:cs typeface="Times New Roman" pitchFamily="18" charset="0"/>
              </a:rPr>
              <a:t> с языковыми, культурными и другими барьерами качественного образования</a:t>
            </a:r>
          </a:p>
          <a:p>
            <a:r>
              <a:rPr lang="ru-RU" sz="4500" b="1" dirty="0">
                <a:latin typeface="Times New Roman" pitchFamily="18" charset="0"/>
                <a:cs typeface="Times New Roman" pitchFamily="18" charset="0"/>
              </a:rPr>
              <a:t>Задачи</a:t>
            </a:r>
            <a:endParaRPr lang="ru-RU" sz="45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4500" dirty="0">
                <a:latin typeface="Times New Roman" pitchFamily="18" charset="0"/>
                <a:cs typeface="Times New Roman" pitchFamily="18" charset="0"/>
              </a:rPr>
              <a:t>1. Внедрить диагностический инструментарий, позволяющий выявлять и отслеживать качественные и количественные изменения, происходящие в процессе работы с детьми с низким качеством преодоления языковых и культурных барьеров</a:t>
            </a:r>
          </a:p>
          <a:p>
            <a:pPr algn="just"/>
            <a:r>
              <a:rPr lang="ru-RU" sz="4500" dirty="0">
                <a:latin typeface="Times New Roman" pitchFamily="18" charset="0"/>
                <a:cs typeface="Times New Roman" pitchFamily="18" charset="0"/>
              </a:rPr>
              <a:t>2. Увеличить долю обучающихся, преодолевших риски языковых и культурных барьера на % к концу 2022-2023 учебного года за счет создания условий для эффективного обучения и повышения мотивации школьников к учебной деятельности.</a:t>
            </a:r>
          </a:p>
          <a:p>
            <a:pPr algn="just"/>
            <a:r>
              <a:rPr lang="ru-RU" sz="4500" dirty="0">
                <a:latin typeface="Times New Roman" pitchFamily="18" charset="0"/>
                <a:cs typeface="Times New Roman" pitchFamily="18" charset="0"/>
              </a:rPr>
              <a:t>3. Внедрить технологию персонального сопровождения в процесс обучения с обучающимися, имеющих языковые и культурные барьеры.</a:t>
            </a:r>
          </a:p>
          <a:p>
            <a:pPr algn="just"/>
            <a:r>
              <a:rPr lang="ru-RU" sz="4500" dirty="0">
                <a:latin typeface="Times New Roman" pitchFamily="18" charset="0"/>
                <a:cs typeface="Times New Roman" pitchFamily="18" charset="0"/>
              </a:rPr>
              <a:t>4. Снизить языковые и культурные барьеры, повысить читательскую грамотность</a:t>
            </a:r>
          </a:p>
          <a:p>
            <a:pPr algn="just"/>
            <a:r>
              <a:rPr lang="ru-RU" sz="4500" dirty="0">
                <a:latin typeface="Times New Roman" pitchFamily="18" charset="0"/>
                <a:cs typeface="Times New Roman" pitchFamily="18" charset="0"/>
              </a:rPr>
              <a:t>5. Снятие психологических проблем, развитие поликультурного пространства школы</a:t>
            </a:r>
          </a:p>
          <a:p>
            <a:pPr algn="just"/>
            <a:r>
              <a:rPr lang="ru-RU" sz="4500" dirty="0">
                <a:latin typeface="Times New Roman" pitchFamily="18" charset="0"/>
                <a:cs typeface="Times New Roman" pitchFamily="18" charset="0"/>
              </a:rPr>
              <a:t>6. Включение обучающихся с неродным русским языком в активную социально значимую деятельность школы путем участия в общественных делах класса и школы.</a:t>
            </a:r>
          </a:p>
          <a:p>
            <a:pPr algn="just"/>
            <a:r>
              <a:rPr lang="ru-RU" sz="45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just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96974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/>
              <a:t/>
            </a:r>
            <a:br>
              <a:rPr lang="ru-RU" sz="2400" b="1" dirty="0"/>
            </a:br>
            <a:r>
              <a:rPr lang="ru-RU" sz="2400" b="1" dirty="0" smtClean="0">
                <a:solidFill>
                  <a:srgbClr val="FF0000"/>
                </a:solidFill>
              </a:rPr>
              <a:t>Цель </a:t>
            </a:r>
            <a:r>
              <a:rPr lang="ru-RU" sz="2400" b="1" dirty="0">
                <a:solidFill>
                  <a:srgbClr val="FF0000"/>
                </a:solidFill>
              </a:rPr>
              <a:t>и задачи развития МБОУ СОШ № 119 по преодолению рискового профиля - </a:t>
            </a:r>
            <a:r>
              <a:rPr lang="ru-RU" sz="2400" b="1" dirty="0" smtClean="0">
                <a:solidFill>
                  <a:srgbClr val="FF0000"/>
                </a:solidFill>
              </a:rPr>
              <a:t>недостаточная предметная и методическая компетентность </a:t>
            </a:r>
            <a:r>
              <a:rPr lang="ru-RU" sz="2400" b="1" dirty="0">
                <a:solidFill>
                  <a:srgbClr val="FF0000"/>
                </a:solidFill>
              </a:rPr>
              <a:t>педагогических работников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endParaRPr lang="ru-RU" dirty="0" smtClean="0"/>
          </a:p>
          <a:p>
            <a:endParaRPr lang="ru-RU" b="1" dirty="0" smtClean="0"/>
          </a:p>
          <a:p>
            <a:r>
              <a:rPr lang="ru-RU" sz="5600" b="1" dirty="0" smtClean="0">
                <a:latin typeface="Times New Roman" pitchFamily="18" charset="0"/>
                <a:cs typeface="Times New Roman" pitchFamily="18" charset="0"/>
              </a:rPr>
              <a:t>Цель</a:t>
            </a:r>
            <a:endParaRPr lang="ru-RU" sz="5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Создать к концу 2023 года систему непрерывного профессионального развития и роста профессиональной компетентности педагогических кадров, обеспечивающих повышение качества образования в образовательной организации, за счет повышения педагогического и профессионального мастерства, овладения профессиональными компетенциями; совершенствования форм, методов и средств обучения; совершенствования педагогических технологий и внедрения современных технологий</a:t>
            </a:r>
          </a:p>
          <a:p>
            <a:r>
              <a:rPr lang="ru-RU" sz="5600" b="1" dirty="0">
                <a:latin typeface="Times New Roman" pitchFamily="18" charset="0"/>
                <a:cs typeface="Times New Roman" pitchFamily="18" charset="0"/>
              </a:rPr>
              <a:t>Задачи</a:t>
            </a:r>
            <a:endParaRPr lang="ru-RU" sz="5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1. Повысить профессиональные компетенции педагогических кадров как необходимое условие обеспечения современного качества образования.</a:t>
            </a:r>
          </a:p>
          <a:p>
            <a:pPr algn="just"/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2. Организовать повышение квалификации и наставничества в соответствии индивидуальными потребностями педагогических работников школы.</a:t>
            </a:r>
          </a:p>
          <a:p>
            <a:pPr algn="just"/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3. Организовать работу по внедрению и распространению педагогического опыта. </a:t>
            </a:r>
          </a:p>
          <a:p>
            <a:pPr algn="just"/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1.Разработать школьную программу профессионального роста педагогов, включающую механизмы выявления дефицитов и обеспечивающую развитие профессиональных компетенций. </a:t>
            </a:r>
          </a:p>
          <a:p>
            <a:pPr algn="just"/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2. Организовать участие педагогов в курсах повышения квалификации, в очном и дистанционном форматах, в практико-ориентированных семинарах на базе образовательной организации. </a:t>
            </a:r>
          </a:p>
          <a:p>
            <a:pPr algn="just"/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3. Актуализировать школьную модель методической службы и организовать ее деятельность по повышению предметной и методической компетентности педагогических работников </a:t>
            </a:r>
          </a:p>
          <a:p>
            <a:pPr algn="just"/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4. Организовать мероприятия по обмену опытом, в том числе </a:t>
            </a:r>
            <a:r>
              <a:rPr lang="ru-RU" sz="5600" dirty="0" err="1">
                <a:latin typeface="Times New Roman" pitchFamily="18" charset="0"/>
                <a:cs typeface="Times New Roman" pitchFamily="18" charset="0"/>
              </a:rPr>
              <a:t>взаимопосещения</a:t>
            </a:r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 уроков с последующим самоанализом и анализом,</a:t>
            </a:r>
          </a:p>
          <a:p>
            <a:pPr algn="just"/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4648" y="1214422"/>
            <a:ext cx="8909352" cy="5009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14346" y="1142984"/>
            <a:ext cx="9863161" cy="5545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57222" y="857232"/>
            <a:ext cx="9687792" cy="54467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57222" y="785794"/>
            <a:ext cx="9941919" cy="558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00108"/>
            <a:ext cx="9148780" cy="51436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1038357"/>
            <a:ext cx="9144000" cy="5140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60741"/>
            <a:ext cx="9144000" cy="5140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>
              <a:buNone/>
            </a:pPr>
            <a:r>
              <a:rPr lang="ru-RU" b="1" dirty="0" smtClean="0">
                <a:solidFill>
                  <a:srgbClr val="FF0000"/>
                </a:solidFill>
              </a:rPr>
              <a:t>СПАСИБО ЗА ВНИМАНИЕ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ПЛАН ПЕДАГОГИЧЕСКОГО СОВЕТА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1 Вступительное слово директора школы </a:t>
            </a:r>
            <a:r>
              <a:rPr lang="ru-RU" dirty="0" err="1" smtClean="0"/>
              <a:t>Голубовой</a:t>
            </a:r>
            <a:r>
              <a:rPr lang="ru-RU" dirty="0" smtClean="0"/>
              <a:t> Л.В.</a:t>
            </a:r>
          </a:p>
          <a:p>
            <a:r>
              <a:rPr lang="ru-RU" dirty="0" smtClean="0"/>
              <a:t>Краткая характеристика «Проекта 500+»</a:t>
            </a:r>
          </a:p>
          <a:p>
            <a:r>
              <a:rPr lang="ru-RU" dirty="0" smtClean="0"/>
              <a:t>Итоги </a:t>
            </a:r>
            <a:r>
              <a:rPr lang="en-US" dirty="0" smtClean="0"/>
              <a:t>III </a:t>
            </a:r>
            <a:r>
              <a:rPr lang="ru-RU" dirty="0" smtClean="0"/>
              <a:t>четверти 2021-2022 г.</a:t>
            </a:r>
          </a:p>
          <a:p>
            <a:r>
              <a:rPr lang="ru-RU" dirty="0" smtClean="0"/>
              <a:t>Разное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0"/>
            <a:ext cx="8229600" cy="11430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46957" y="1000108"/>
            <a:ext cx="8050085" cy="5126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46957" y="500042"/>
            <a:ext cx="8050085" cy="56261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pc="-65" dirty="0" smtClean="0">
                <a:solidFill>
                  <a:srgbClr val="FF0000"/>
                </a:solidFill>
                <a:latin typeface="Tahoma"/>
                <a:cs typeface="Tahoma"/>
              </a:rPr>
              <a:t>Задачи</a:t>
            </a:r>
            <a:r>
              <a:rPr lang="ru-RU" b="1" spc="-170" dirty="0" smtClean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lang="ru-RU" b="1" spc="-220" dirty="0" smtClean="0">
                <a:solidFill>
                  <a:srgbClr val="FF0000"/>
                </a:solidFill>
                <a:latin typeface="Tahoma"/>
                <a:cs typeface="Tahoma"/>
              </a:rPr>
              <a:t>школы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241300" marR="6350" algn="just">
              <a:lnSpc>
                <a:spcPct val="100000"/>
              </a:lnSpc>
              <a:spcBef>
                <a:spcPts val="95"/>
              </a:spcBef>
            </a:pPr>
            <a:r>
              <a:rPr lang="ru-RU" sz="2400" b="1" spc="-25" dirty="0" smtClean="0">
                <a:solidFill>
                  <a:srgbClr val="171717"/>
                </a:solidFill>
                <a:latin typeface="Times New Roman"/>
                <a:cs typeface="Times New Roman"/>
              </a:rPr>
              <a:t>Объективная</a:t>
            </a:r>
            <a:r>
              <a:rPr lang="ru-RU" sz="2400" b="1" spc="210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z="2400" b="1" spc="-30" dirty="0" smtClean="0">
                <a:solidFill>
                  <a:srgbClr val="171717"/>
                </a:solidFill>
                <a:latin typeface="Times New Roman"/>
                <a:cs typeface="Times New Roman"/>
              </a:rPr>
              <a:t>самооценка: </a:t>
            </a:r>
            <a:r>
              <a:rPr lang="ru-RU" sz="2400" spc="-75" dirty="0" smtClean="0">
                <a:solidFill>
                  <a:srgbClr val="171717"/>
                </a:solidFill>
                <a:latin typeface="Times New Roman"/>
                <a:cs typeface="Times New Roman"/>
              </a:rPr>
              <a:t>система</a:t>
            </a:r>
            <a:r>
              <a:rPr lang="ru-RU" sz="2400" spc="270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z="2400" spc="-50" dirty="0" smtClean="0">
                <a:solidFill>
                  <a:srgbClr val="171717"/>
                </a:solidFill>
                <a:latin typeface="Times New Roman"/>
                <a:cs typeface="Times New Roman"/>
              </a:rPr>
              <a:t>самооценки,</a:t>
            </a:r>
            <a:r>
              <a:rPr lang="ru-RU" sz="2400" spc="270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z="2400" spc="-55" dirty="0" smtClean="0">
                <a:solidFill>
                  <a:srgbClr val="171717"/>
                </a:solidFill>
                <a:latin typeface="Times New Roman"/>
                <a:cs typeface="Times New Roman"/>
              </a:rPr>
              <a:t>которая</a:t>
            </a:r>
            <a:r>
              <a:rPr lang="ru-RU" sz="2400" spc="254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z="2400" spc="-20" dirty="0" smtClean="0">
                <a:solidFill>
                  <a:srgbClr val="171717"/>
                </a:solidFill>
                <a:latin typeface="Times New Roman"/>
                <a:cs typeface="Times New Roman"/>
              </a:rPr>
              <a:t>позволит</a:t>
            </a:r>
            <a:r>
              <a:rPr lang="ru-RU" sz="2400" spc="-35" dirty="0" smtClean="0">
                <a:solidFill>
                  <a:srgbClr val="171717"/>
                </a:solidFill>
                <a:latin typeface="Times New Roman"/>
                <a:cs typeface="Times New Roman"/>
              </a:rPr>
              <a:t> школе </a:t>
            </a:r>
            <a:r>
              <a:rPr lang="ru-RU" sz="2400" b="1" spc="-65" dirty="0" smtClean="0">
                <a:solidFill>
                  <a:srgbClr val="171717"/>
                </a:solidFill>
                <a:latin typeface="Times New Roman"/>
                <a:cs typeface="Times New Roman"/>
              </a:rPr>
              <a:t>«видеть» </a:t>
            </a:r>
            <a:r>
              <a:rPr lang="ru-RU" sz="2400" b="1" spc="5" dirty="0" smtClean="0">
                <a:solidFill>
                  <a:srgbClr val="171717"/>
                </a:solidFill>
                <a:latin typeface="Times New Roman"/>
                <a:cs typeface="Times New Roman"/>
              </a:rPr>
              <a:t>свои	дефициты </a:t>
            </a:r>
            <a:r>
              <a:rPr lang="ru-RU" sz="2400" spc="15" dirty="0" smtClean="0">
                <a:solidFill>
                  <a:srgbClr val="171717"/>
                </a:solidFill>
                <a:latin typeface="Times New Roman"/>
                <a:cs typeface="Times New Roman"/>
              </a:rPr>
              <a:t>и </a:t>
            </a:r>
            <a:r>
              <a:rPr lang="ru-RU" sz="2400" spc="-45" dirty="0" smtClean="0">
                <a:solidFill>
                  <a:srgbClr val="171717"/>
                </a:solidFill>
                <a:latin typeface="Times New Roman"/>
                <a:cs typeface="Times New Roman"/>
              </a:rPr>
              <a:t>ра</a:t>
            </a:r>
            <a:r>
              <a:rPr lang="ru-RU" sz="2400" spc="-30" dirty="0" smtClean="0">
                <a:solidFill>
                  <a:srgbClr val="171717"/>
                </a:solidFill>
                <a:latin typeface="Times New Roman"/>
                <a:cs typeface="Times New Roman"/>
              </a:rPr>
              <a:t>з</a:t>
            </a:r>
            <a:r>
              <a:rPr lang="ru-RU" sz="2400" spc="10" dirty="0" smtClean="0">
                <a:solidFill>
                  <a:srgbClr val="171717"/>
                </a:solidFill>
                <a:latin typeface="Times New Roman"/>
                <a:cs typeface="Times New Roman"/>
              </a:rPr>
              <a:t>р</a:t>
            </a:r>
            <a:r>
              <a:rPr lang="ru-RU" sz="2400" spc="-80" dirty="0" smtClean="0">
                <a:solidFill>
                  <a:srgbClr val="171717"/>
                </a:solidFill>
                <a:latin typeface="Times New Roman"/>
                <a:cs typeface="Times New Roman"/>
              </a:rPr>
              <a:t>аб</a:t>
            </a:r>
            <a:r>
              <a:rPr lang="ru-RU" sz="2400" spc="-65" dirty="0" smtClean="0">
                <a:solidFill>
                  <a:srgbClr val="171717"/>
                </a:solidFill>
                <a:latin typeface="Times New Roman"/>
                <a:cs typeface="Times New Roman"/>
              </a:rPr>
              <a:t>а</a:t>
            </a:r>
            <a:r>
              <a:rPr lang="ru-RU" sz="2400" spc="-110" dirty="0" smtClean="0">
                <a:solidFill>
                  <a:srgbClr val="171717"/>
                </a:solidFill>
                <a:latin typeface="Times New Roman"/>
                <a:cs typeface="Times New Roman"/>
              </a:rPr>
              <a:t>тыва</a:t>
            </a:r>
            <a:r>
              <a:rPr lang="ru-RU" sz="2400" spc="-90" dirty="0" smtClean="0">
                <a:solidFill>
                  <a:srgbClr val="171717"/>
                </a:solidFill>
                <a:latin typeface="Times New Roman"/>
                <a:cs typeface="Times New Roman"/>
              </a:rPr>
              <a:t>т</a:t>
            </a:r>
            <a:r>
              <a:rPr lang="ru-RU" sz="2400" spc="-65" dirty="0" smtClean="0">
                <a:solidFill>
                  <a:srgbClr val="171717"/>
                </a:solidFill>
                <a:latin typeface="Times New Roman"/>
                <a:cs typeface="Times New Roman"/>
              </a:rPr>
              <a:t>ь</a:t>
            </a:r>
            <a:r>
              <a:rPr lang="ru-RU" sz="2400" spc="-65" dirty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z="2400" spc="-70" dirty="0" smtClean="0">
                <a:solidFill>
                  <a:srgbClr val="171717"/>
                </a:solidFill>
                <a:latin typeface="Times New Roman"/>
                <a:cs typeface="Times New Roman"/>
              </a:rPr>
              <a:t>ме</a:t>
            </a:r>
            <a:r>
              <a:rPr lang="ru-RU" sz="2400" spc="-55" dirty="0" smtClean="0">
                <a:solidFill>
                  <a:srgbClr val="171717"/>
                </a:solidFill>
                <a:latin typeface="Times New Roman"/>
                <a:cs typeface="Times New Roman"/>
              </a:rPr>
              <a:t>р</a:t>
            </a:r>
            <a:r>
              <a:rPr lang="ru-RU" sz="2400" spc="-140" dirty="0" smtClean="0">
                <a:solidFill>
                  <a:srgbClr val="171717"/>
                </a:solidFill>
                <a:latin typeface="Times New Roman"/>
                <a:cs typeface="Times New Roman"/>
              </a:rPr>
              <a:t>ы</a:t>
            </a:r>
            <a:r>
              <a:rPr lang="ru-RU" sz="2400" spc="-140" dirty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z="2400" spc="-35" dirty="0" smtClean="0">
                <a:solidFill>
                  <a:srgbClr val="171717"/>
                </a:solidFill>
                <a:latin typeface="Times New Roman"/>
                <a:cs typeface="Times New Roman"/>
              </a:rPr>
              <a:t>их </a:t>
            </a:r>
            <a:r>
              <a:rPr lang="ru-RU" sz="2400" spc="-50" dirty="0" smtClean="0">
                <a:solidFill>
                  <a:srgbClr val="171717"/>
                </a:solidFill>
                <a:latin typeface="Times New Roman"/>
                <a:cs typeface="Times New Roman"/>
              </a:rPr>
              <a:t>компе</a:t>
            </a:r>
            <a:r>
              <a:rPr lang="ru-RU" sz="2400" spc="-45" dirty="0" smtClean="0">
                <a:solidFill>
                  <a:srgbClr val="171717"/>
                </a:solidFill>
                <a:latin typeface="Times New Roman"/>
                <a:cs typeface="Times New Roman"/>
              </a:rPr>
              <a:t>н</a:t>
            </a:r>
            <a:r>
              <a:rPr lang="ru-RU" sz="2400" spc="-55" dirty="0" smtClean="0">
                <a:solidFill>
                  <a:srgbClr val="171717"/>
                </a:solidFill>
                <a:latin typeface="Times New Roman"/>
                <a:cs typeface="Times New Roman"/>
              </a:rPr>
              <a:t>са</a:t>
            </a:r>
            <a:r>
              <a:rPr lang="ru-RU" sz="2400" spc="-60" dirty="0" smtClean="0">
                <a:solidFill>
                  <a:srgbClr val="171717"/>
                </a:solidFill>
                <a:latin typeface="Times New Roman"/>
                <a:cs typeface="Times New Roman"/>
              </a:rPr>
              <a:t>ц</a:t>
            </a:r>
            <a:r>
              <a:rPr lang="ru-RU" sz="2400" spc="15" dirty="0" smtClean="0">
                <a:solidFill>
                  <a:srgbClr val="171717"/>
                </a:solidFill>
                <a:latin typeface="Times New Roman"/>
                <a:cs typeface="Times New Roman"/>
              </a:rPr>
              <a:t>и</a:t>
            </a:r>
            <a:r>
              <a:rPr lang="ru-RU" sz="2400" spc="20" dirty="0" smtClean="0">
                <a:solidFill>
                  <a:srgbClr val="171717"/>
                </a:solidFill>
                <a:latin typeface="Times New Roman"/>
                <a:cs typeface="Times New Roman"/>
              </a:rPr>
              <a:t>и</a:t>
            </a:r>
            <a:r>
              <a:rPr lang="ru-RU" sz="2400" spc="-90" dirty="0" smtClean="0">
                <a:solidFill>
                  <a:srgbClr val="171717"/>
                </a:solidFill>
                <a:latin typeface="Times New Roman"/>
                <a:cs typeface="Times New Roman"/>
              </a:rPr>
              <a:t>.</a:t>
            </a:r>
            <a:r>
              <a:rPr lang="ru-RU" sz="2400" spc="-90" dirty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z="2400" spc="15" dirty="0" smtClean="0">
                <a:solidFill>
                  <a:srgbClr val="171717"/>
                </a:solidFill>
                <a:latin typeface="Times New Roman"/>
                <a:cs typeface="Times New Roman"/>
              </a:rPr>
              <a:t>И</a:t>
            </a:r>
            <a:r>
              <a:rPr lang="ru-RU" sz="2400" spc="5" dirty="0" smtClean="0">
                <a:solidFill>
                  <a:srgbClr val="171717"/>
                </a:solidFill>
                <a:latin typeface="Times New Roman"/>
                <a:cs typeface="Times New Roman"/>
              </a:rPr>
              <a:t>С</a:t>
            </a:r>
            <a:r>
              <a:rPr lang="ru-RU" sz="2400" spc="5" dirty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z="2400" spc="-140" dirty="0" smtClean="0">
                <a:solidFill>
                  <a:srgbClr val="171717"/>
                </a:solidFill>
                <a:latin typeface="Times New Roman"/>
                <a:cs typeface="Times New Roman"/>
              </a:rPr>
              <a:t>М</a:t>
            </a:r>
            <a:r>
              <a:rPr lang="ru-RU" sz="2400" spc="-95" dirty="0" smtClean="0">
                <a:solidFill>
                  <a:srgbClr val="171717"/>
                </a:solidFill>
                <a:latin typeface="Times New Roman"/>
                <a:cs typeface="Times New Roman"/>
              </a:rPr>
              <a:t>Э</a:t>
            </a:r>
            <a:r>
              <a:rPr lang="ru-RU" sz="2400" spc="-60" dirty="0" smtClean="0">
                <a:solidFill>
                  <a:srgbClr val="171717"/>
                </a:solidFill>
                <a:latin typeface="Times New Roman"/>
                <a:cs typeface="Times New Roman"/>
              </a:rPr>
              <a:t>Д</a:t>
            </a:r>
            <a:r>
              <a:rPr lang="ru-RU" sz="2400" spc="-55" dirty="0" smtClean="0">
                <a:solidFill>
                  <a:srgbClr val="171717"/>
                </a:solidFill>
                <a:latin typeface="Times New Roman"/>
                <a:cs typeface="Times New Roman"/>
              </a:rPr>
              <a:t>К</a:t>
            </a:r>
            <a:r>
              <a:rPr lang="ru-RU" sz="2400" spc="-55" dirty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z="2400" spc="-45" dirty="0" smtClean="0">
                <a:solidFill>
                  <a:srgbClr val="171717"/>
                </a:solidFill>
                <a:latin typeface="Times New Roman"/>
                <a:cs typeface="Times New Roman"/>
              </a:rPr>
              <a:t>содер</a:t>
            </a:r>
            <a:r>
              <a:rPr lang="ru-RU" sz="2400" spc="-85" dirty="0" smtClean="0">
                <a:solidFill>
                  <a:srgbClr val="171717"/>
                </a:solidFill>
                <a:latin typeface="Times New Roman"/>
                <a:cs typeface="Times New Roman"/>
              </a:rPr>
              <a:t>жит</a:t>
            </a:r>
            <a:r>
              <a:rPr lang="ru-RU" sz="2400" spc="-80" dirty="0" smtClean="0">
                <a:solidFill>
                  <a:srgbClr val="171717"/>
                </a:solidFill>
                <a:latin typeface="Times New Roman"/>
                <a:cs typeface="Times New Roman"/>
              </a:rPr>
              <a:t> результ</a:t>
            </a:r>
            <a:r>
              <a:rPr lang="ru-RU" sz="2400" spc="-75" dirty="0" smtClean="0">
                <a:solidFill>
                  <a:srgbClr val="171717"/>
                </a:solidFill>
                <a:latin typeface="Times New Roman"/>
                <a:cs typeface="Times New Roman"/>
              </a:rPr>
              <a:t>а</a:t>
            </a:r>
            <a:r>
              <a:rPr lang="ru-RU" sz="2400" spc="-110" dirty="0" smtClean="0">
                <a:solidFill>
                  <a:srgbClr val="171717"/>
                </a:solidFill>
                <a:latin typeface="Times New Roman"/>
                <a:cs typeface="Times New Roman"/>
              </a:rPr>
              <a:t>ты</a:t>
            </a:r>
            <a:r>
              <a:rPr lang="ru-RU" sz="2400" dirty="0" smtClean="0">
                <a:solidFill>
                  <a:srgbClr val="171717"/>
                </a:solidFill>
                <a:latin typeface="Times New Roman"/>
                <a:cs typeface="Times New Roman"/>
              </a:rPr>
              <a:t>	</a:t>
            </a:r>
            <a:r>
              <a:rPr lang="ru-RU" sz="2400" spc="-65" dirty="0" smtClean="0">
                <a:solidFill>
                  <a:srgbClr val="171717"/>
                </a:solidFill>
                <a:latin typeface="Times New Roman"/>
                <a:cs typeface="Times New Roman"/>
              </a:rPr>
              <a:t>стар</a:t>
            </a:r>
            <a:r>
              <a:rPr lang="ru-RU" sz="2400" spc="-55" dirty="0" smtClean="0">
                <a:solidFill>
                  <a:srgbClr val="171717"/>
                </a:solidFill>
                <a:latin typeface="Times New Roman"/>
                <a:cs typeface="Times New Roman"/>
              </a:rPr>
              <a:t>т</a:t>
            </a:r>
            <a:r>
              <a:rPr lang="ru-RU" sz="2400" spc="-20" dirty="0" smtClean="0">
                <a:solidFill>
                  <a:srgbClr val="171717"/>
                </a:solidFill>
                <a:latin typeface="Times New Roman"/>
                <a:cs typeface="Times New Roman"/>
              </a:rPr>
              <a:t>овой </a:t>
            </a:r>
            <a:r>
              <a:rPr lang="ru-RU" sz="2400" spc="-55" dirty="0" smtClean="0">
                <a:latin typeface="Times New Roman" pitchFamily="18" charset="0"/>
                <a:cs typeface="Times New Roman" pitchFamily="18" charset="0"/>
              </a:rPr>
              <a:t>диагностики</a:t>
            </a:r>
            <a:r>
              <a:rPr lang="ru-RU" sz="2400" spc="-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spc="-5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400" spc="-55" dirty="0" smtClean="0">
                <a:latin typeface="Times New Roman" pitchFamily="18" charset="0"/>
                <a:cs typeface="Times New Roman" pitchFamily="18" charset="0"/>
              </a:rPr>
              <a:t>рисковый</a:t>
            </a:r>
            <a:r>
              <a:rPr lang="ru-RU" sz="2400" spc="-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spc="45" dirty="0" smtClean="0">
                <a:latin typeface="Times New Roman" pitchFamily="18" charset="0"/>
                <a:cs typeface="Times New Roman" pitchFamily="18" charset="0"/>
              </a:rPr>
              <a:t>профиль </a:t>
            </a:r>
            <a:r>
              <a:rPr lang="ru-RU" sz="2400" spc="-55" dirty="0" smtClean="0">
                <a:latin typeface="Times New Roman" pitchFamily="18" charset="0"/>
                <a:cs typeface="Times New Roman" pitchFamily="18" charset="0"/>
              </a:rPr>
              <a:t>школы.</a:t>
            </a:r>
            <a:r>
              <a:rPr lang="ru-RU" sz="2400" spc="-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spc="-35" dirty="0" smtClean="0">
                <a:latin typeface="Times New Roman" pitchFamily="18" charset="0"/>
                <a:cs typeface="Times New Roman" pitchFamily="18" charset="0"/>
              </a:rPr>
              <a:t>Школе </a:t>
            </a:r>
            <a:r>
              <a:rPr lang="ru-RU" sz="2400" spc="-40" dirty="0" smtClean="0">
                <a:latin typeface="Times New Roman" pitchFamily="18" charset="0"/>
                <a:cs typeface="Times New Roman" pitchFamily="18" charset="0"/>
              </a:rPr>
              <a:t>предстоит </a:t>
            </a:r>
            <a:r>
              <a:rPr lang="ru-RU" sz="2400" spc="-70" dirty="0" smtClean="0">
                <a:latin typeface="Times New Roman" pitchFamily="18" charset="0"/>
                <a:cs typeface="Times New Roman" pitchFamily="18" charset="0"/>
              </a:rPr>
              <a:t>выбрать </a:t>
            </a:r>
            <a:r>
              <a:rPr lang="ru-RU" sz="2400" spc="-100" dirty="0" smtClean="0">
                <a:latin typeface="Times New Roman" pitchFamily="18" charset="0"/>
                <a:cs typeface="Times New Roman" pitchFamily="18" charset="0"/>
              </a:rPr>
              <a:t>актуальные </a:t>
            </a:r>
            <a:r>
              <a:rPr lang="ru-RU" sz="2400" spc="-45" dirty="0" smtClean="0">
                <a:latin typeface="Times New Roman" pitchFamily="18" charset="0"/>
                <a:cs typeface="Times New Roman" pitchFamily="18" charset="0"/>
              </a:rPr>
              <a:t>риски, </a:t>
            </a:r>
            <a:r>
              <a:rPr lang="ru-RU" sz="2400" spc="-50" dirty="0" smtClean="0">
                <a:latin typeface="Times New Roman" pitchFamily="18" charset="0"/>
                <a:cs typeface="Times New Roman" pitchFamily="18" charset="0"/>
              </a:rPr>
              <a:t>которые </a:t>
            </a:r>
            <a:r>
              <a:rPr lang="ru-RU" sz="2400" spc="5" dirty="0" smtClean="0">
                <a:latin typeface="Times New Roman" pitchFamily="18" charset="0"/>
                <a:cs typeface="Times New Roman" pitchFamily="18" charset="0"/>
              </a:rPr>
              <a:t>формируют </a:t>
            </a:r>
            <a:r>
              <a:rPr lang="ru-RU" sz="2400" spc="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spc="-45" dirty="0" smtClean="0">
                <a:latin typeface="Times New Roman" pitchFamily="18" charset="0"/>
                <a:cs typeface="Times New Roman" pitchFamily="18" charset="0"/>
              </a:rPr>
              <a:t>направления</a:t>
            </a:r>
            <a:r>
              <a:rPr lang="ru-RU" sz="2400" spc="-4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spc="-95" dirty="0" smtClean="0">
                <a:latin typeface="Times New Roman" pitchFamily="18" charset="0"/>
                <a:cs typeface="Times New Roman" pitchFamily="18" charset="0"/>
              </a:rPr>
              <a:t>для</a:t>
            </a:r>
            <a:r>
              <a:rPr lang="ru-RU" sz="2400" spc="-9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spc="-95" dirty="0" smtClean="0">
                <a:latin typeface="Times New Roman" pitchFamily="18" charset="0"/>
                <a:cs typeface="Times New Roman" pitchFamily="18" charset="0"/>
              </a:rPr>
              <a:t>тех</a:t>
            </a:r>
            <a:r>
              <a:rPr lang="ru-RU" sz="2400" spc="-9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spc="-70" dirty="0" smtClean="0">
                <a:latin typeface="Times New Roman" pitchFamily="18" charset="0"/>
                <a:cs typeface="Times New Roman" pitchFamily="18" charset="0"/>
              </a:rPr>
              <a:t>задач</a:t>
            </a:r>
            <a:r>
              <a:rPr lang="ru-RU" sz="2400" spc="-6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spc="-55" dirty="0" smtClean="0">
                <a:latin typeface="Times New Roman" pitchFamily="18" charset="0"/>
                <a:cs typeface="Times New Roman" pitchFamily="18" charset="0"/>
              </a:rPr>
              <a:t>развития,</a:t>
            </a:r>
            <a:r>
              <a:rPr lang="ru-RU" sz="2400" spc="-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spc="-55" dirty="0" smtClean="0">
                <a:latin typeface="Times New Roman" pitchFamily="18" charset="0"/>
                <a:cs typeface="Times New Roman" pitchFamily="18" charset="0"/>
              </a:rPr>
              <a:t>которые</a:t>
            </a:r>
            <a:r>
              <a:rPr lang="ru-RU" sz="2400" spc="59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spc="-40" dirty="0" smtClean="0">
                <a:latin typeface="Times New Roman" pitchFamily="18" charset="0"/>
                <a:cs typeface="Times New Roman" pitchFamily="18" charset="0"/>
              </a:rPr>
              <a:t>призваны</a:t>
            </a:r>
            <a:r>
              <a:rPr lang="ru-RU" sz="2400" spc="62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spc="-90" dirty="0" smtClean="0">
                <a:latin typeface="Times New Roman" pitchFamily="18" charset="0"/>
                <a:cs typeface="Times New Roman" pitchFamily="18" charset="0"/>
              </a:rPr>
              <a:t>вывести </a:t>
            </a:r>
            <a:r>
              <a:rPr lang="ru-RU" sz="2400" spc="-8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spc="-65" dirty="0" smtClean="0">
                <a:latin typeface="Times New Roman" pitchFamily="18" charset="0"/>
                <a:cs typeface="Times New Roman" pitchFamily="18" charset="0"/>
              </a:rPr>
              <a:t>школу</a:t>
            </a:r>
            <a:r>
              <a:rPr lang="ru-RU" sz="2400" spc="-5" dirty="0" smtClean="0">
                <a:latin typeface="Times New Roman" pitchFamily="18" charset="0"/>
                <a:cs typeface="Times New Roman" pitchFamily="18" charset="0"/>
              </a:rPr>
              <a:t> из </a:t>
            </a:r>
            <a:r>
              <a:rPr lang="ru-RU" sz="2400" spc="-35" dirty="0" smtClean="0">
                <a:latin typeface="Times New Roman" pitchFamily="18" charset="0"/>
                <a:cs typeface="Times New Roman" pitchFamily="18" charset="0"/>
              </a:rPr>
              <a:t>зоны</a:t>
            </a:r>
            <a:r>
              <a:rPr lang="ru-RU" sz="2400" spc="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spc="-65" dirty="0" smtClean="0">
                <a:latin typeface="Times New Roman" pitchFamily="18" charset="0"/>
                <a:cs typeface="Times New Roman" pitchFamily="18" charset="0"/>
              </a:rPr>
              <a:t>риска.</a:t>
            </a:r>
          </a:p>
          <a:p>
            <a:pPr marL="241300" marR="5080" indent="-228600" algn="just">
              <a:buFont typeface="Arial MT"/>
              <a:buChar char="•"/>
              <a:tabLst>
                <a:tab pos="241300" algn="l"/>
              </a:tabLst>
            </a:pPr>
            <a:r>
              <a:rPr lang="ru-RU" sz="2400" b="1" spc="-20" dirty="0" err="1" smtClean="0">
                <a:latin typeface="Times New Roman"/>
                <a:cs typeface="Times New Roman"/>
              </a:rPr>
              <a:t>Целеполагание</a:t>
            </a:r>
            <a:r>
              <a:rPr lang="ru-RU" sz="2400" b="1" spc="-20" dirty="0" smtClean="0">
                <a:latin typeface="Times New Roman"/>
                <a:cs typeface="Times New Roman"/>
              </a:rPr>
              <a:t>. </a:t>
            </a:r>
            <a:r>
              <a:rPr lang="ru-RU" sz="2400" spc="-60" dirty="0" smtClean="0"/>
              <a:t>Чем</a:t>
            </a:r>
            <a:r>
              <a:rPr lang="ru-RU" sz="2400" spc="-55" dirty="0" smtClean="0"/>
              <a:t> </a:t>
            </a:r>
            <a:r>
              <a:rPr lang="ru-RU" sz="2400" b="1" spc="5" dirty="0" smtClean="0">
                <a:latin typeface="Times New Roman"/>
                <a:cs typeface="Times New Roman"/>
              </a:rPr>
              <a:t>объективнее </a:t>
            </a:r>
            <a:r>
              <a:rPr lang="ru-RU" sz="2400" spc="-40" dirty="0" smtClean="0">
                <a:latin typeface="Times New Roman" pitchFamily="18" charset="0"/>
                <a:cs typeface="Times New Roman" pitchFamily="18" charset="0"/>
              </a:rPr>
              <a:t>школа</a:t>
            </a:r>
            <a:r>
              <a:rPr lang="ru-RU" sz="2400" spc="-3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spc="-20" dirty="0" smtClean="0">
                <a:latin typeface="Times New Roman" pitchFamily="18" charset="0"/>
                <a:cs typeface="Times New Roman" pitchFamily="18" charset="0"/>
              </a:rPr>
              <a:t>оценит </a:t>
            </a:r>
            <a:r>
              <a:rPr lang="ru-RU" sz="2400" spc="-65" dirty="0" smtClean="0">
                <a:latin typeface="Times New Roman" pitchFamily="18" charset="0"/>
                <a:cs typeface="Times New Roman" pitchFamily="18" charset="0"/>
              </a:rPr>
              <a:t>свое</a:t>
            </a:r>
            <a:r>
              <a:rPr lang="ru-RU" sz="2400" spc="57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spc="-50" dirty="0" smtClean="0">
                <a:latin typeface="Times New Roman" pitchFamily="18" charset="0"/>
                <a:cs typeface="Times New Roman" pitchFamily="18" charset="0"/>
              </a:rPr>
              <a:t>состояние, </a:t>
            </a:r>
            <a:r>
              <a:rPr lang="ru-RU" sz="2400" spc="-4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spc="-95" dirty="0" smtClean="0">
                <a:latin typeface="Times New Roman" pitchFamily="18" charset="0"/>
                <a:cs typeface="Times New Roman" pitchFamily="18" charset="0"/>
              </a:rPr>
              <a:t>тем</a:t>
            </a:r>
            <a:r>
              <a:rPr lang="ru-RU" sz="2400" spc="-9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spc="-35" dirty="0" smtClean="0">
                <a:latin typeface="Times New Roman" pitchFamily="18" charset="0"/>
                <a:cs typeface="Times New Roman" pitchFamily="18" charset="0"/>
              </a:rPr>
              <a:t>более</a:t>
            </a:r>
            <a:r>
              <a:rPr lang="ru-RU" sz="2400" spc="-3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spc="-55" dirty="0" smtClean="0">
                <a:latin typeface="Times New Roman" pitchFamily="18" charset="0"/>
                <a:cs typeface="Times New Roman" pitchFamily="18" charset="0"/>
              </a:rPr>
              <a:t>последовательными</a:t>
            </a:r>
            <a:r>
              <a:rPr lang="ru-RU" sz="2400" spc="-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spc="-140" dirty="0" smtClean="0">
                <a:latin typeface="Times New Roman" pitchFamily="18" charset="0"/>
                <a:cs typeface="Times New Roman" pitchFamily="18" charset="0"/>
              </a:rPr>
              <a:t>будут</a:t>
            </a:r>
            <a:r>
              <a:rPr lang="ru-RU" sz="2400" spc="-13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spc="-85" dirty="0" smtClean="0">
                <a:latin typeface="Times New Roman" pitchFamily="18" charset="0"/>
                <a:cs typeface="Times New Roman" pitchFamily="18" charset="0"/>
              </a:rPr>
              <a:t>меры,</a:t>
            </a:r>
            <a:r>
              <a:rPr lang="ru-RU" sz="2400" spc="-8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spc="-55" dirty="0" smtClean="0">
                <a:latin typeface="Times New Roman" pitchFamily="18" charset="0"/>
                <a:cs typeface="Times New Roman" pitchFamily="18" charset="0"/>
              </a:rPr>
              <a:t>которые</a:t>
            </a:r>
            <a:r>
              <a:rPr lang="ru-RU" sz="2400" spc="-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spc="-25" dirty="0" smtClean="0">
                <a:latin typeface="Times New Roman" pitchFamily="18" charset="0"/>
                <a:cs typeface="Times New Roman" pitchFamily="18" charset="0"/>
              </a:rPr>
              <a:t>она</a:t>
            </a:r>
            <a:r>
              <a:rPr lang="ru-RU" sz="2400" spc="-2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spc="-75" dirty="0" smtClean="0">
                <a:latin typeface="Times New Roman" pitchFamily="18" charset="0"/>
                <a:cs typeface="Times New Roman" pitchFamily="18" charset="0"/>
              </a:rPr>
              <a:t>выберет. </a:t>
            </a:r>
            <a:r>
              <a:rPr lang="ru-RU" sz="2400" spc="-7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241300" marR="5080" indent="-228600" algn="just">
              <a:buFont typeface="Arial MT"/>
              <a:buChar char="•"/>
              <a:tabLst>
                <a:tab pos="241300" algn="l"/>
              </a:tabLst>
            </a:pPr>
            <a:r>
              <a:rPr lang="ru-RU" sz="2400" b="1" spc="-30" dirty="0" smtClean="0">
                <a:latin typeface="Times New Roman" pitchFamily="18" charset="0"/>
                <a:cs typeface="Times New Roman" pitchFamily="18" charset="0"/>
              </a:rPr>
              <a:t>Последовательность</a:t>
            </a:r>
            <a:r>
              <a:rPr lang="ru-RU" sz="2400" b="1" spc="-2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spc="-5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spc="-65" dirty="0" smtClean="0">
                <a:latin typeface="Times New Roman" pitchFamily="18" charset="0"/>
                <a:cs typeface="Times New Roman" pitchFamily="18" charset="0"/>
              </a:rPr>
              <a:t>главное</a:t>
            </a:r>
            <a:r>
              <a:rPr lang="ru-RU" sz="2400" spc="-6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spc="-75" dirty="0" smtClean="0">
                <a:latin typeface="Times New Roman" pitchFamily="18" charset="0"/>
                <a:cs typeface="Times New Roman" pitchFamily="18" charset="0"/>
              </a:rPr>
              <a:t>условие</a:t>
            </a:r>
            <a:r>
              <a:rPr lang="ru-RU" sz="2400" spc="-7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spc="20" dirty="0" smtClean="0">
                <a:latin typeface="Times New Roman" pitchFamily="18" charset="0"/>
                <a:cs typeface="Times New Roman" pitchFamily="18" charset="0"/>
              </a:rPr>
              <a:t>эффективной </a:t>
            </a:r>
            <a:r>
              <a:rPr lang="ru-RU" sz="2400" spc="2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spc="-20" dirty="0" smtClean="0">
                <a:latin typeface="Times New Roman" pitchFamily="18" charset="0"/>
                <a:cs typeface="Times New Roman" pitchFamily="18" charset="0"/>
              </a:rPr>
              <a:t>антикризисной</a:t>
            </a:r>
            <a:r>
              <a:rPr lang="ru-RU" sz="2400" spc="-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spc="-55" dirty="0" smtClean="0">
                <a:latin typeface="Times New Roman" pitchFamily="18" charset="0"/>
                <a:cs typeface="Times New Roman" pitchFamily="18" charset="0"/>
              </a:rPr>
              <a:t>работы.</a:t>
            </a:r>
          </a:p>
          <a:p>
            <a:pPr algn="just"/>
            <a:endParaRPr lang="ru-RU" sz="2000" dirty="0" smtClean="0">
              <a:latin typeface="Times New Roman"/>
              <a:cs typeface="Times New Roman"/>
            </a:endParaRPr>
          </a:p>
          <a:p>
            <a:endParaRPr lang="ru-RU" dirty="0" smtClean="0">
              <a:latin typeface="Times New Roman"/>
              <a:cs typeface="Times New Roman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pc="-35" dirty="0" smtClean="0"/>
              <a:t>ФАКТОРЫ</a:t>
            </a:r>
            <a:r>
              <a:rPr lang="ru-RU" spc="10" dirty="0" smtClean="0"/>
              <a:t> </a:t>
            </a:r>
            <a:r>
              <a:rPr lang="ru-RU" spc="-10" dirty="0" smtClean="0"/>
              <a:t>РИСКА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933575" y="-225425"/>
            <a:ext cx="1301115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pc="-65" dirty="0" smtClean="0">
                <a:solidFill>
                  <a:srgbClr val="FF0000"/>
                </a:solidFill>
                <a:latin typeface="Tahoma"/>
                <a:cs typeface="Tahoma"/>
              </a:rPr>
              <a:t>Задачи</a:t>
            </a:r>
            <a:r>
              <a:rPr lang="ru-RU" b="1" spc="-170" dirty="0" smtClean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lang="ru-RU" b="1" spc="-220" dirty="0" smtClean="0">
                <a:solidFill>
                  <a:srgbClr val="FF0000"/>
                </a:solidFill>
                <a:latin typeface="Tahoma"/>
                <a:cs typeface="Tahoma"/>
              </a:rPr>
              <a:t>школы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241300" marR="357505" indent="-228600" algn="just">
              <a:lnSpc>
                <a:spcPct val="120000"/>
              </a:lnSpc>
              <a:spcBef>
                <a:spcPts val="95"/>
              </a:spcBef>
              <a:buFont typeface="Arial MT"/>
              <a:buChar char="•"/>
              <a:tabLst>
                <a:tab pos="240665" algn="l"/>
                <a:tab pos="241300" algn="l"/>
                <a:tab pos="3601720" algn="l"/>
              </a:tabLst>
            </a:pPr>
            <a:r>
              <a:rPr lang="ru-RU" sz="3800" b="1" spc="-20" dirty="0" smtClean="0">
                <a:solidFill>
                  <a:srgbClr val="171717"/>
                </a:solidFill>
                <a:latin typeface="Times New Roman"/>
                <a:cs typeface="Times New Roman"/>
              </a:rPr>
              <a:t>Программа</a:t>
            </a:r>
            <a:r>
              <a:rPr lang="ru-RU" sz="3800" b="1" spc="-10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z="3800" b="1" spc="-30" dirty="0" smtClean="0">
                <a:solidFill>
                  <a:srgbClr val="171717"/>
                </a:solidFill>
                <a:latin typeface="Times New Roman"/>
                <a:cs typeface="Times New Roman"/>
              </a:rPr>
              <a:t>развития.</a:t>
            </a:r>
            <a:r>
              <a:rPr lang="ru-RU" sz="3800" b="1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z="3800" spc="-20" dirty="0" smtClean="0">
                <a:solidFill>
                  <a:srgbClr val="171717"/>
                </a:solidFill>
                <a:latin typeface="Times New Roman"/>
                <a:cs typeface="Times New Roman"/>
              </a:rPr>
              <a:t>Школа</a:t>
            </a:r>
            <a:r>
              <a:rPr lang="ru-RU" sz="3800" spc="5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z="3800" spc="-45" dirty="0" smtClean="0">
                <a:solidFill>
                  <a:srgbClr val="171717"/>
                </a:solidFill>
                <a:latin typeface="Times New Roman"/>
                <a:cs typeface="Times New Roman"/>
              </a:rPr>
              <a:t>описывает</a:t>
            </a:r>
            <a:r>
              <a:rPr lang="ru-RU" sz="3800" spc="5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z="3800" spc="-55" dirty="0" smtClean="0">
                <a:solidFill>
                  <a:srgbClr val="171717"/>
                </a:solidFill>
                <a:latin typeface="Times New Roman"/>
                <a:cs typeface="Times New Roman"/>
              </a:rPr>
              <a:t>те</a:t>
            </a:r>
            <a:r>
              <a:rPr lang="ru-RU" sz="3800" spc="5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z="3800" b="1" spc="-10" dirty="0" smtClean="0">
                <a:solidFill>
                  <a:srgbClr val="171717"/>
                </a:solidFill>
                <a:latin typeface="Times New Roman"/>
                <a:cs typeface="Times New Roman"/>
              </a:rPr>
              <a:t>изменения</a:t>
            </a:r>
            <a:r>
              <a:rPr lang="ru-RU" sz="3800" spc="-10" dirty="0" smtClean="0">
                <a:solidFill>
                  <a:srgbClr val="171717"/>
                </a:solidFill>
                <a:latin typeface="Times New Roman"/>
                <a:cs typeface="Times New Roman"/>
              </a:rPr>
              <a:t>,</a:t>
            </a:r>
            <a:r>
              <a:rPr lang="ru-RU" sz="3800" spc="5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z="3800" spc="-40" dirty="0" smtClean="0">
                <a:solidFill>
                  <a:srgbClr val="171717"/>
                </a:solidFill>
                <a:latin typeface="Times New Roman"/>
                <a:cs typeface="Times New Roman"/>
              </a:rPr>
              <a:t>которые</a:t>
            </a:r>
            <a:r>
              <a:rPr lang="ru-RU" sz="3800" spc="15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z="3800" spc="-20" dirty="0" smtClean="0">
                <a:solidFill>
                  <a:srgbClr val="171717"/>
                </a:solidFill>
                <a:latin typeface="Times New Roman"/>
                <a:cs typeface="Times New Roman"/>
              </a:rPr>
              <a:t>ей</a:t>
            </a:r>
            <a:r>
              <a:rPr lang="ru-RU" sz="3800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z="3800" spc="-25" dirty="0" smtClean="0">
                <a:solidFill>
                  <a:srgbClr val="171717"/>
                </a:solidFill>
                <a:latin typeface="Times New Roman"/>
                <a:cs typeface="Times New Roman"/>
              </a:rPr>
              <a:t>предстоит</a:t>
            </a:r>
            <a:r>
              <a:rPr lang="ru-RU" sz="3800" spc="5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z="3800" spc="-20" dirty="0" smtClean="0">
                <a:solidFill>
                  <a:srgbClr val="171717"/>
                </a:solidFill>
                <a:latin typeface="Times New Roman"/>
                <a:cs typeface="Times New Roman"/>
              </a:rPr>
              <a:t>совершить</a:t>
            </a:r>
            <a:r>
              <a:rPr lang="ru-RU" sz="3800" spc="-10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z="3800" b="1" spc="-70" dirty="0" smtClean="0">
                <a:solidFill>
                  <a:srgbClr val="171717"/>
                </a:solidFill>
                <a:latin typeface="Times New Roman"/>
                <a:cs typeface="Times New Roman"/>
              </a:rPr>
              <a:t>в </a:t>
            </a:r>
            <a:r>
              <a:rPr lang="ru-RU" sz="3800" b="1" spc="-65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z="3800" b="1" spc="-15" dirty="0" smtClean="0">
                <a:solidFill>
                  <a:srgbClr val="171717"/>
                </a:solidFill>
                <a:latin typeface="Times New Roman"/>
                <a:cs typeface="Times New Roman"/>
              </a:rPr>
              <a:t>виде</a:t>
            </a:r>
            <a:r>
              <a:rPr lang="ru-RU" sz="3800" b="1" spc="-5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z="3800" b="1" spc="-25" dirty="0" smtClean="0">
                <a:solidFill>
                  <a:srgbClr val="171717"/>
                </a:solidFill>
                <a:latin typeface="Times New Roman"/>
                <a:cs typeface="Times New Roman"/>
              </a:rPr>
              <a:t>конкретных</a:t>
            </a:r>
            <a:r>
              <a:rPr lang="ru-RU" sz="3800" b="1" spc="-20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z="3800" b="1" spc="-15" dirty="0" smtClean="0">
                <a:solidFill>
                  <a:srgbClr val="171717"/>
                </a:solidFill>
                <a:latin typeface="Times New Roman"/>
                <a:cs typeface="Times New Roman"/>
              </a:rPr>
              <a:t>задач.</a:t>
            </a:r>
            <a:r>
              <a:rPr lang="ru-RU" sz="3800" b="1" spc="20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z="3800" spc="-20" dirty="0" smtClean="0">
                <a:solidFill>
                  <a:srgbClr val="171717"/>
                </a:solidFill>
                <a:latin typeface="Times New Roman"/>
                <a:cs typeface="Times New Roman"/>
              </a:rPr>
              <a:t>Школе</a:t>
            </a:r>
            <a:r>
              <a:rPr lang="ru-RU" sz="3800" spc="10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z="3800" spc="-85" dirty="0" smtClean="0">
                <a:solidFill>
                  <a:srgbClr val="171717"/>
                </a:solidFill>
                <a:latin typeface="Times New Roman"/>
                <a:cs typeface="Times New Roman"/>
              </a:rPr>
              <a:t>также</a:t>
            </a:r>
            <a:r>
              <a:rPr lang="ru-RU" sz="3800" spc="-5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z="3800" spc="-20" dirty="0" smtClean="0">
                <a:solidFill>
                  <a:srgbClr val="171717"/>
                </a:solidFill>
                <a:latin typeface="Times New Roman"/>
                <a:cs typeface="Times New Roman"/>
              </a:rPr>
              <a:t>необходимо</a:t>
            </a:r>
            <a:r>
              <a:rPr lang="ru-RU" sz="3800" spc="-10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z="3800" spc="-80" dirty="0" smtClean="0">
                <a:solidFill>
                  <a:srgbClr val="171717"/>
                </a:solidFill>
                <a:latin typeface="Times New Roman"/>
                <a:cs typeface="Times New Roman"/>
              </a:rPr>
              <a:t>указать</a:t>
            </a:r>
            <a:r>
              <a:rPr lang="ru-RU" sz="3800" spc="5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z="3800" b="1" spc="-20" dirty="0" smtClean="0">
                <a:solidFill>
                  <a:srgbClr val="171717"/>
                </a:solidFill>
                <a:latin typeface="Times New Roman"/>
                <a:cs typeface="Times New Roman"/>
              </a:rPr>
              <a:t>критерии</a:t>
            </a:r>
            <a:r>
              <a:rPr lang="ru-RU" sz="3800" b="1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z="3800" b="1" spc="-5" dirty="0" smtClean="0">
                <a:solidFill>
                  <a:srgbClr val="171717"/>
                </a:solidFill>
                <a:latin typeface="Times New Roman"/>
                <a:cs typeface="Times New Roman"/>
              </a:rPr>
              <a:t>решения этих</a:t>
            </a:r>
            <a:r>
              <a:rPr lang="ru-RU" sz="3800" b="1" spc="5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z="3800" b="1" spc="-30" dirty="0" smtClean="0">
                <a:solidFill>
                  <a:srgbClr val="171717"/>
                </a:solidFill>
                <a:latin typeface="Times New Roman"/>
                <a:cs typeface="Times New Roman"/>
              </a:rPr>
              <a:t>задач</a:t>
            </a:r>
            <a:r>
              <a:rPr lang="ru-RU" sz="3800" spc="-30" dirty="0" smtClean="0">
                <a:solidFill>
                  <a:srgbClr val="171717"/>
                </a:solidFill>
                <a:latin typeface="Times New Roman"/>
                <a:cs typeface="Times New Roman"/>
              </a:rPr>
              <a:t>, </a:t>
            </a:r>
            <a:r>
              <a:rPr lang="ru-RU" sz="3800" spc="-25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z="3800" spc="-40" dirty="0" smtClean="0">
                <a:solidFill>
                  <a:srgbClr val="171717"/>
                </a:solidFill>
                <a:latin typeface="Times New Roman"/>
                <a:cs typeface="Times New Roman"/>
              </a:rPr>
              <a:t>используя</a:t>
            </a:r>
            <a:r>
              <a:rPr lang="ru-RU" sz="3800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z="3800" spc="-40" dirty="0" smtClean="0">
                <a:solidFill>
                  <a:srgbClr val="171717"/>
                </a:solidFill>
                <a:latin typeface="Times New Roman"/>
                <a:cs typeface="Times New Roman"/>
              </a:rPr>
              <a:t>которые</a:t>
            </a:r>
            <a:r>
              <a:rPr lang="ru-RU" sz="3800" spc="10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z="3800" spc="-75" dirty="0" smtClean="0">
                <a:solidFill>
                  <a:srgbClr val="171717"/>
                </a:solidFill>
                <a:latin typeface="Times New Roman"/>
                <a:cs typeface="Times New Roman"/>
              </a:rPr>
              <a:t>сама</a:t>
            </a:r>
            <a:r>
              <a:rPr lang="ru-RU" sz="3800" spc="-10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z="3800" spc="-25" dirty="0" smtClean="0">
                <a:solidFill>
                  <a:srgbClr val="171717"/>
                </a:solidFill>
                <a:latin typeface="Times New Roman"/>
                <a:cs typeface="Times New Roman"/>
              </a:rPr>
              <a:t>школа</a:t>
            </a:r>
            <a:r>
              <a:rPr lang="ru-RU" sz="3800" spc="-5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z="3800" spc="-60" dirty="0" smtClean="0">
                <a:solidFill>
                  <a:srgbClr val="171717"/>
                </a:solidFill>
                <a:latin typeface="Times New Roman"/>
                <a:cs typeface="Times New Roman"/>
              </a:rPr>
              <a:t>убедится</a:t>
            </a:r>
            <a:r>
              <a:rPr lang="ru-RU" sz="3800" spc="-5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z="3800" spc="-90" dirty="0" smtClean="0">
                <a:solidFill>
                  <a:srgbClr val="171717"/>
                </a:solidFill>
                <a:latin typeface="Times New Roman"/>
                <a:cs typeface="Times New Roman"/>
              </a:rPr>
              <a:t>в</a:t>
            </a:r>
            <a:r>
              <a:rPr lang="ru-RU" sz="3800" spc="-15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z="3800" spc="-45" dirty="0" smtClean="0">
                <a:solidFill>
                  <a:srgbClr val="171717"/>
                </a:solidFill>
                <a:latin typeface="Times New Roman"/>
                <a:cs typeface="Times New Roman"/>
              </a:rPr>
              <a:t>том,</a:t>
            </a:r>
            <a:r>
              <a:rPr lang="ru-RU" sz="3800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z="3800" spc="-5" dirty="0" smtClean="0">
                <a:solidFill>
                  <a:srgbClr val="171717"/>
                </a:solidFill>
                <a:latin typeface="Times New Roman"/>
                <a:cs typeface="Times New Roman"/>
              </a:rPr>
              <a:t>что</a:t>
            </a:r>
            <a:r>
              <a:rPr lang="ru-RU" sz="3800" spc="15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z="3800" spc="-15" dirty="0" smtClean="0">
                <a:solidFill>
                  <a:srgbClr val="171717"/>
                </a:solidFill>
                <a:latin typeface="Times New Roman"/>
                <a:cs typeface="Times New Roman"/>
              </a:rPr>
              <a:t>она</a:t>
            </a:r>
            <a:r>
              <a:rPr lang="ru-RU" sz="3800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z="3800" spc="-35" dirty="0" smtClean="0">
                <a:solidFill>
                  <a:srgbClr val="171717"/>
                </a:solidFill>
                <a:latin typeface="Times New Roman"/>
                <a:cs typeface="Times New Roman"/>
              </a:rPr>
              <a:t>их</a:t>
            </a:r>
            <a:r>
              <a:rPr lang="ru-RU" sz="3800" spc="-15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z="3800" spc="-20" dirty="0" smtClean="0">
                <a:solidFill>
                  <a:srgbClr val="171717"/>
                </a:solidFill>
                <a:latin typeface="Times New Roman"/>
                <a:cs typeface="Times New Roman"/>
              </a:rPr>
              <a:t>решила.</a:t>
            </a:r>
            <a:r>
              <a:rPr lang="ru-RU" sz="3800" spc="25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z="3800" spc="-35" dirty="0" smtClean="0">
                <a:solidFill>
                  <a:srgbClr val="171717"/>
                </a:solidFill>
                <a:latin typeface="Times New Roman"/>
                <a:cs typeface="Times New Roman"/>
              </a:rPr>
              <a:t>Куратор</a:t>
            </a:r>
            <a:r>
              <a:rPr lang="ru-RU" sz="3800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z="3800" spc="-15" dirty="0" smtClean="0">
                <a:solidFill>
                  <a:srgbClr val="171717"/>
                </a:solidFill>
                <a:latin typeface="Times New Roman"/>
                <a:cs typeface="Times New Roman"/>
              </a:rPr>
              <a:t>призван</a:t>
            </a:r>
            <a:r>
              <a:rPr lang="ru-RU" sz="3800" spc="-10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z="3800" b="1" spc="-20" dirty="0" smtClean="0">
                <a:solidFill>
                  <a:srgbClr val="171717"/>
                </a:solidFill>
                <a:latin typeface="Times New Roman"/>
                <a:cs typeface="Times New Roman"/>
              </a:rPr>
              <a:t>помочь </a:t>
            </a:r>
            <a:r>
              <a:rPr lang="ru-RU" sz="3800" b="1" spc="-15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z="3800" spc="-25" dirty="0" smtClean="0">
                <a:solidFill>
                  <a:srgbClr val="171717"/>
                </a:solidFill>
                <a:latin typeface="Times New Roman"/>
                <a:cs typeface="Times New Roman"/>
              </a:rPr>
              <a:t>школе</a:t>
            </a:r>
            <a:r>
              <a:rPr lang="ru-RU" sz="3800" spc="5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z="3800" spc="-90" dirty="0" smtClean="0">
                <a:solidFill>
                  <a:srgbClr val="171717"/>
                </a:solidFill>
                <a:latin typeface="Times New Roman"/>
                <a:cs typeface="Times New Roman"/>
              </a:rPr>
              <a:t>в</a:t>
            </a:r>
            <a:r>
              <a:rPr lang="ru-RU" sz="3800" spc="-5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z="3800" spc="-35" dirty="0" smtClean="0">
                <a:solidFill>
                  <a:srgbClr val="171717"/>
                </a:solidFill>
                <a:latin typeface="Times New Roman"/>
                <a:cs typeface="Times New Roman"/>
              </a:rPr>
              <a:t>выборе</a:t>
            </a:r>
            <a:r>
              <a:rPr lang="ru-RU" sz="3800" spc="20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z="3800" spc="-60" dirty="0" smtClean="0">
                <a:solidFill>
                  <a:srgbClr val="171717"/>
                </a:solidFill>
                <a:latin typeface="Times New Roman"/>
                <a:cs typeface="Times New Roman"/>
              </a:rPr>
              <a:t>таких</a:t>
            </a:r>
            <a:r>
              <a:rPr lang="ru-RU" sz="3800" spc="-25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z="3800" spc="-35" dirty="0" smtClean="0">
                <a:solidFill>
                  <a:srgbClr val="171717"/>
                </a:solidFill>
                <a:latin typeface="Times New Roman"/>
                <a:cs typeface="Times New Roman"/>
              </a:rPr>
              <a:t>критериев.</a:t>
            </a:r>
            <a:r>
              <a:rPr lang="ru-RU" sz="3800" spc="-10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z="3800" spc="-40" dirty="0" smtClean="0">
                <a:solidFill>
                  <a:srgbClr val="171717"/>
                </a:solidFill>
                <a:latin typeface="Times New Roman"/>
                <a:cs typeface="Times New Roman"/>
              </a:rPr>
              <a:t>Программа</a:t>
            </a:r>
            <a:r>
              <a:rPr lang="ru-RU" sz="3800" spc="20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z="3800" spc="-40" dirty="0" smtClean="0">
                <a:solidFill>
                  <a:srgbClr val="171717"/>
                </a:solidFill>
                <a:latin typeface="Times New Roman"/>
                <a:cs typeface="Times New Roman"/>
              </a:rPr>
              <a:t>развития</a:t>
            </a:r>
            <a:r>
              <a:rPr lang="ru-RU" sz="3800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z="3800" spc="-50" dirty="0" smtClean="0">
                <a:solidFill>
                  <a:srgbClr val="171717"/>
                </a:solidFill>
                <a:latin typeface="Times New Roman"/>
                <a:cs typeface="Times New Roman"/>
              </a:rPr>
              <a:t>размещается</a:t>
            </a:r>
            <a:r>
              <a:rPr lang="ru-RU" sz="3800" spc="-15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z="3800" spc="-90" dirty="0" smtClean="0">
                <a:solidFill>
                  <a:srgbClr val="171717"/>
                </a:solidFill>
                <a:latin typeface="Times New Roman"/>
                <a:cs typeface="Times New Roman"/>
              </a:rPr>
              <a:t>в</a:t>
            </a:r>
            <a:r>
              <a:rPr lang="ru-RU" sz="3800" spc="10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z="3800" spc="5" dirty="0" smtClean="0">
                <a:solidFill>
                  <a:srgbClr val="171717"/>
                </a:solidFill>
                <a:latin typeface="Times New Roman"/>
                <a:cs typeface="Times New Roman"/>
              </a:rPr>
              <a:t>ИС </a:t>
            </a:r>
            <a:r>
              <a:rPr lang="ru-RU" sz="3800" spc="-60" dirty="0" smtClean="0">
                <a:solidFill>
                  <a:srgbClr val="171717"/>
                </a:solidFill>
                <a:latin typeface="Times New Roman"/>
                <a:cs typeface="Times New Roman"/>
              </a:rPr>
              <a:t>МЭДК</a:t>
            </a:r>
            <a:r>
              <a:rPr lang="ru-RU" sz="3800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z="3800" spc="15" dirty="0" smtClean="0">
                <a:solidFill>
                  <a:srgbClr val="171717"/>
                </a:solidFill>
                <a:latin typeface="Times New Roman"/>
                <a:cs typeface="Times New Roman"/>
              </a:rPr>
              <a:t>и</a:t>
            </a:r>
            <a:r>
              <a:rPr lang="ru-RU" sz="3800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z="3800" spc="-65" dirty="0" smtClean="0">
                <a:solidFill>
                  <a:srgbClr val="171717"/>
                </a:solidFill>
                <a:latin typeface="Times New Roman"/>
                <a:cs typeface="Times New Roman"/>
              </a:rPr>
              <a:t>согласуется </a:t>
            </a:r>
            <a:r>
              <a:rPr lang="ru-RU" sz="3800" spc="-484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z="3800" spc="-50" dirty="0" smtClean="0">
                <a:solidFill>
                  <a:srgbClr val="171717"/>
                </a:solidFill>
                <a:latin typeface="Times New Roman"/>
                <a:cs typeface="Times New Roman"/>
              </a:rPr>
              <a:t>куратором.</a:t>
            </a:r>
            <a:r>
              <a:rPr lang="ru-RU" sz="3800" spc="15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endParaRPr lang="ru-RU" sz="3800" dirty="0" smtClean="0">
              <a:latin typeface="Times New Roman"/>
              <a:cs typeface="Times New Roman"/>
            </a:endParaRPr>
          </a:p>
          <a:p>
            <a:pPr marL="241300" indent="-228600">
              <a:spcBef>
                <a:spcPts val="480"/>
              </a:spcBef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lang="ru-RU" sz="3800" b="1" spc="-10" dirty="0" smtClean="0">
                <a:solidFill>
                  <a:srgbClr val="171717"/>
                </a:solidFill>
                <a:latin typeface="Times New Roman"/>
                <a:cs typeface="Times New Roman"/>
              </a:rPr>
              <a:t>Мониторинг.</a:t>
            </a:r>
            <a:r>
              <a:rPr lang="ru-RU" sz="3800" b="1" spc="-30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z="3800" spc="-15" dirty="0" smtClean="0">
                <a:solidFill>
                  <a:srgbClr val="171717"/>
                </a:solidFill>
                <a:latin typeface="Times New Roman"/>
                <a:cs typeface="Times New Roman"/>
              </a:rPr>
              <a:t>Оценка</a:t>
            </a:r>
            <a:r>
              <a:rPr lang="ru-RU" sz="3800" spc="-10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z="3800" spc="5" dirty="0" smtClean="0">
                <a:solidFill>
                  <a:srgbClr val="171717"/>
                </a:solidFill>
                <a:latin typeface="Times New Roman"/>
                <a:cs typeface="Times New Roman"/>
              </a:rPr>
              <a:t>эффективности</a:t>
            </a:r>
            <a:r>
              <a:rPr lang="ru-RU" sz="3800" spc="-25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z="3800" spc="-35" dirty="0" smtClean="0">
                <a:solidFill>
                  <a:srgbClr val="171717"/>
                </a:solidFill>
                <a:latin typeface="Times New Roman"/>
                <a:cs typeface="Times New Roman"/>
              </a:rPr>
              <a:t>принимаемых</a:t>
            </a:r>
            <a:r>
              <a:rPr lang="ru-RU" sz="3800" spc="-15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z="3800" spc="-45" dirty="0" smtClean="0">
                <a:solidFill>
                  <a:srgbClr val="171717"/>
                </a:solidFill>
                <a:latin typeface="Times New Roman"/>
                <a:cs typeface="Times New Roman"/>
              </a:rPr>
              <a:t>мер</a:t>
            </a:r>
            <a:r>
              <a:rPr lang="ru-RU" sz="3800" spc="-5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z="3800" spc="-90" dirty="0" smtClean="0">
                <a:solidFill>
                  <a:srgbClr val="171717"/>
                </a:solidFill>
                <a:latin typeface="Times New Roman"/>
                <a:cs typeface="Times New Roman"/>
              </a:rPr>
              <a:t>в</a:t>
            </a:r>
            <a:r>
              <a:rPr lang="ru-RU" sz="3800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z="3800" spc="-25" dirty="0" smtClean="0">
                <a:solidFill>
                  <a:srgbClr val="171717"/>
                </a:solidFill>
                <a:latin typeface="Times New Roman"/>
                <a:cs typeface="Times New Roman"/>
              </a:rPr>
              <a:t>течение</a:t>
            </a:r>
            <a:r>
              <a:rPr lang="ru-RU" sz="3800" spc="-10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z="3800" spc="-35" dirty="0" smtClean="0">
                <a:solidFill>
                  <a:srgbClr val="171717"/>
                </a:solidFill>
                <a:latin typeface="Times New Roman"/>
                <a:cs typeface="Times New Roman"/>
              </a:rPr>
              <a:t>их</a:t>
            </a:r>
            <a:r>
              <a:rPr lang="ru-RU" sz="3800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z="3800" spc="-25" dirty="0" smtClean="0">
                <a:solidFill>
                  <a:srgbClr val="171717"/>
                </a:solidFill>
                <a:latin typeface="Times New Roman"/>
                <a:cs typeface="Times New Roman"/>
              </a:rPr>
              <a:t>реализации:</a:t>
            </a:r>
            <a:endParaRPr lang="ru-RU" sz="3800" dirty="0" smtClean="0">
              <a:latin typeface="Times New Roman"/>
              <a:cs typeface="Times New Roman"/>
            </a:endParaRPr>
          </a:p>
          <a:p>
            <a:pPr marL="241300" indent="-228600" algn="just">
              <a:lnSpc>
                <a:spcPct val="100000"/>
              </a:lnSpc>
              <a:spcBef>
                <a:spcPts val="480"/>
              </a:spcBef>
              <a:buFont typeface="Wingdings"/>
              <a:buChar char=""/>
              <a:tabLst>
                <a:tab pos="241300" algn="l"/>
              </a:tabLst>
            </a:pPr>
            <a:r>
              <a:rPr lang="ru-RU" sz="3800" spc="-15" dirty="0" smtClean="0">
                <a:solidFill>
                  <a:srgbClr val="171717"/>
                </a:solidFill>
                <a:latin typeface="Times New Roman"/>
                <a:cs typeface="Times New Roman"/>
              </a:rPr>
              <a:t>мониторинг</a:t>
            </a:r>
            <a:r>
              <a:rPr lang="ru-RU" sz="3800" spc="-5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z="3800" spc="-35" dirty="0" smtClean="0">
                <a:solidFill>
                  <a:srgbClr val="171717"/>
                </a:solidFill>
                <a:latin typeface="Times New Roman"/>
                <a:cs typeface="Times New Roman"/>
              </a:rPr>
              <a:t>строится</a:t>
            </a:r>
            <a:r>
              <a:rPr lang="ru-RU" sz="3800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z="3800" spc="-30" dirty="0" smtClean="0">
                <a:solidFill>
                  <a:srgbClr val="171717"/>
                </a:solidFill>
                <a:latin typeface="Times New Roman"/>
                <a:cs typeface="Times New Roman"/>
              </a:rPr>
              <a:t>на</a:t>
            </a:r>
            <a:r>
              <a:rPr lang="ru-RU" sz="3800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z="3800" spc="-45" dirty="0" smtClean="0">
                <a:solidFill>
                  <a:srgbClr val="171717"/>
                </a:solidFill>
                <a:latin typeface="Times New Roman"/>
                <a:cs typeface="Times New Roman"/>
              </a:rPr>
              <a:t>том,</a:t>
            </a:r>
            <a:r>
              <a:rPr lang="ru-RU" sz="3800" spc="10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z="3800" spc="-5" dirty="0" smtClean="0">
                <a:solidFill>
                  <a:srgbClr val="171717"/>
                </a:solidFill>
                <a:latin typeface="Times New Roman"/>
                <a:cs typeface="Times New Roman"/>
              </a:rPr>
              <a:t>что</a:t>
            </a:r>
            <a:r>
              <a:rPr lang="ru-RU" sz="3800" spc="5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z="3800" spc="-45" dirty="0" smtClean="0">
                <a:solidFill>
                  <a:srgbClr val="171717"/>
                </a:solidFill>
                <a:latin typeface="Times New Roman"/>
                <a:cs typeface="Times New Roman"/>
              </a:rPr>
              <a:t>деятельность</a:t>
            </a:r>
            <a:r>
              <a:rPr lang="ru-RU" sz="3800" spc="-15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z="3800" spc="20" dirty="0" smtClean="0">
                <a:solidFill>
                  <a:srgbClr val="171717"/>
                </a:solidFill>
                <a:latin typeface="Times New Roman"/>
                <a:cs typeface="Times New Roman"/>
              </a:rPr>
              <a:t>по</a:t>
            </a:r>
            <a:r>
              <a:rPr lang="ru-RU" sz="3800" spc="5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z="3800" spc="-45" dirty="0" smtClean="0">
                <a:solidFill>
                  <a:srgbClr val="171717"/>
                </a:solidFill>
                <a:latin typeface="Times New Roman"/>
                <a:cs typeface="Times New Roman"/>
              </a:rPr>
              <a:t>выбранному</a:t>
            </a:r>
            <a:r>
              <a:rPr lang="ru-RU" sz="3800" spc="10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z="3800" spc="-15" dirty="0" smtClean="0">
                <a:solidFill>
                  <a:srgbClr val="171717"/>
                </a:solidFill>
                <a:latin typeface="Times New Roman"/>
                <a:cs typeface="Times New Roman"/>
              </a:rPr>
              <a:t>направлению</a:t>
            </a:r>
            <a:r>
              <a:rPr lang="ru-RU" sz="3800" spc="-20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z="3800" spc="-55" dirty="0" smtClean="0">
                <a:solidFill>
                  <a:srgbClr val="171717"/>
                </a:solidFill>
                <a:latin typeface="Times New Roman"/>
                <a:cs typeface="Times New Roman"/>
              </a:rPr>
              <a:t>оставляет</a:t>
            </a:r>
            <a:r>
              <a:rPr lang="ru-RU" sz="3800" spc="5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z="3800" spc="-114" dirty="0" smtClean="0">
                <a:solidFill>
                  <a:srgbClr val="171717"/>
                </a:solidFill>
                <a:latin typeface="Times New Roman"/>
                <a:cs typeface="Times New Roman"/>
              </a:rPr>
              <a:t>«следы»:</a:t>
            </a:r>
            <a:r>
              <a:rPr lang="ru-RU" sz="3800" spc="-15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z="3800" spc="-90" dirty="0" smtClean="0">
                <a:solidFill>
                  <a:srgbClr val="171717"/>
                </a:solidFill>
                <a:latin typeface="Times New Roman"/>
                <a:cs typeface="Times New Roman"/>
              </a:rPr>
              <a:t>в </a:t>
            </a:r>
            <a:r>
              <a:rPr lang="ru-RU" sz="3800" spc="-55" dirty="0" smtClean="0">
                <a:solidFill>
                  <a:srgbClr val="171717"/>
                </a:solidFill>
                <a:latin typeface="Times New Roman"/>
                <a:cs typeface="Times New Roman"/>
              </a:rPr>
              <a:t>виде</a:t>
            </a:r>
            <a:r>
              <a:rPr lang="ru-RU" sz="3800" spc="-5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z="3800" spc="-50" dirty="0" smtClean="0">
                <a:solidFill>
                  <a:srgbClr val="171717"/>
                </a:solidFill>
                <a:latin typeface="Times New Roman"/>
                <a:cs typeface="Times New Roman"/>
              </a:rPr>
              <a:t>результатов</a:t>
            </a:r>
            <a:r>
              <a:rPr lang="ru-RU" sz="3800" spc="-5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z="3800" spc="-40" dirty="0" smtClean="0">
                <a:solidFill>
                  <a:srgbClr val="171717"/>
                </a:solidFill>
                <a:latin typeface="Times New Roman"/>
                <a:cs typeface="Times New Roman"/>
              </a:rPr>
              <a:t>диагностик,</a:t>
            </a:r>
            <a:r>
              <a:rPr lang="ru-RU" sz="3800" spc="-10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z="3800" spc="-15" dirty="0" smtClean="0">
                <a:solidFill>
                  <a:srgbClr val="171717"/>
                </a:solidFill>
                <a:latin typeface="Times New Roman"/>
                <a:cs typeface="Times New Roman"/>
              </a:rPr>
              <a:t>примеров</a:t>
            </a:r>
            <a:r>
              <a:rPr lang="ru-RU" sz="3800" spc="-10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z="3800" spc="-40" dirty="0" smtClean="0">
                <a:solidFill>
                  <a:srgbClr val="171717"/>
                </a:solidFill>
                <a:latin typeface="Times New Roman"/>
                <a:cs typeface="Times New Roman"/>
              </a:rPr>
              <a:t>предоставляемой</a:t>
            </a:r>
            <a:r>
              <a:rPr lang="ru-RU" sz="3800" spc="-5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z="3800" spc="-10" dirty="0" smtClean="0">
                <a:solidFill>
                  <a:srgbClr val="171717"/>
                </a:solidFill>
                <a:latin typeface="Times New Roman"/>
                <a:cs typeface="Times New Roman"/>
              </a:rPr>
              <a:t>обратной</a:t>
            </a:r>
            <a:r>
              <a:rPr lang="ru-RU" sz="3800" spc="10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z="3800" spc="-50" dirty="0" smtClean="0">
                <a:solidFill>
                  <a:srgbClr val="171717"/>
                </a:solidFill>
                <a:latin typeface="Times New Roman"/>
                <a:cs typeface="Times New Roman"/>
              </a:rPr>
              <a:t>связи,</a:t>
            </a:r>
            <a:r>
              <a:rPr lang="ru-RU" sz="3800" spc="-10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z="3800" spc="-40" dirty="0" smtClean="0">
                <a:solidFill>
                  <a:srgbClr val="171717"/>
                </a:solidFill>
                <a:latin typeface="Times New Roman"/>
                <a:cs typeface="Times New Roman"/>
              </a:rPr>
              <a:t>элементов </a:t>
            </a:r>
            <a:r>
              <a:rPr lang="ru-RU" sz="3800" spc="-25" dirty="0" smtClean="0">
                <a:solidFill>
                  <a:srgbClr val="171717"/>
                </a:solidFill>
                <a:latin typeface="Times New Roman"/>
                <a:cs typeface="Times New Roman"/>
              </a:rPr>
              <a:t>разработанного</a:t>
            </a:r>
            <a:r>
              <a:rPr lang="ru-RU" sz="3800" spc="10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z="3800" spc="-35" dirty="0" smtClean="0">
                <a:solidFill>
                  <a:srgbClr val="171717"/>
                </a:solidFill>
                <a:latin typeface="Times New Roman"/>
                <a:cs typeface="Times New Roman"/>
              </a:rPr>
              <a:t>учебного</a:t>
            </a:r>
            <a:r>
              <a:rPr lang="ru-RU" sz="3800" spc="5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z="3800" spc="-35" dirty="0" smtClean="0">
                <a:solidFill>
                  <a:srgbClr val="171717"/>
                </a:solidFill>
                <a:latin typeface="Times New Roman"/>
                <a:cs typeface="Times New Roman"/>
              </a:rPr>
              <a:t>плана,</a:t>
            </a:r>
            <a:r>
              <a:rPr lang="ru-RU" sz="3800" spc="-10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z="3800" spc="-30" dirty="0" smtClean="0">
                <a:solidFill>
                  <a:srgbClr val="171717"/>
                </a:solidFill>
                <a:latin typeface="Times New Roman"/>
                <a:cs typeface="Times New Roman"/>
              </a:rPr>
              <a:t>видеозаписей</a:t>
            </a:r>
            <a:r>
              <a:rPr lang="ru-RU" sz="3800" spc="-10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z="3800" spc="-50" dirty="0" smtClean="0">
                <a:solidFill>
                  <a:srgbClr val="171717"/>
                </a:solidFill>
                <a:latin typeface="Times New Roman"/>
                <a:cs typeface="Times New Roman"/>
              </a:rPr>
              <a:t>уроков</a:t>
            </a:r>
            <a:r>
              <a:rPr lang="ru-RU" sz="3800" spc="35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z="3800" spc="15" dirty="0" smtClean="0">
                <a:solidFill>
                  <a:srgbClr val="171717"/>
                </a:solidFill>
                <a:latin typeface="Times New Roman"/>
                <a:cs typeface="Times New Roman"/>
              </a:rPr>
              <a:t>и</a:t>
            </a:r>
            <a:r>
              <a:rPr lang="ru-RU" sz="3800" spc="5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z="3800" spc="-65" dirty="0" smtClean="0">
                <a:solidFill>
                  <a:srgbClr val="171717"/>
                </a:solidFill>
                <a:latin typeface="Times New Roman"/>
                <a:cs typeface="Times New Roman"/>
              </a:rPr>
              <a:t>др.;</a:t>
            </a:r>
            <a:endParaRPr lang="ru-RU" sz="3800" dirty="0" smtClean="0">
              <a:latin typeface="Times New Roman"/>
              <a:cs typeface="Times New Roman"/>
            </a:endParaRPr>
          </a:p>
          <a:p>
            <a:pPr marL="241300" marR="212090" indent="-228600" algn="just">
              <a:lnSpc>
                <a:spcPct val="120000"/>
              </a:lnSpc>
              <a:buFont typeface="Wingdings"/>
              <a:buChar char=""/>
              <a:tabLst>
                <a:tab pos="241300" algn="l"/>
                <a:tab pos="2205355" algn="l"/>
              </a:tabLst>
            </a:pPr>
            <a:r>
              <a:rPr lang="ru-RU" sz="3800" spc="-25" dirty="0" smtClean="0">
                <a:solidFill>
                  <a:srgbClr val="171717"/>
                </a:solidFill>
                <a:latin typeface="Times New Roman"/>
                <a:cs typeface="Times New Roman"/>
              </a:rPr>
              <a:t>школа</a:t>
            </a:r>
            <a:r>
              <a:rPr lang="ru-RU" sz="3800" spc="-15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z="3800" spc="-40" dirty="0" smtClean="0">
                <a:solidFill>
                  <a:srgbClr val="171717"/>
                </a:solidFill>
                <a:latin typeface="Times New Roman"/>
                <a:cs typeface="Times New Roman"/>
              </a:rPr>
              <a:t>размещает	</a:t>
            </a:r>
            <a:r>
              <a:rPr lang="ru-RU" sz="3800" spc="-55" dirty="0" smtClean="0">
                <a:solidFill>
                  <a:srgbClr val="171717"/>
                </a:solidFill>
                <a:latin typeface="Times New Roman"/>
                <a:cs typeface="Times New Roman"/>
              </a:rPr>
              <a:t>свидетельства,</a:t>
            </a:r>
            <a:r>
              <a:rPr lang="ru-RU" sz="3800" spc="-25" dirty="0" smtClean="0">
                <a:solidFill>
                  <a:srgbClr val="171717"/>
                </a:solidFill>
                <a:latin typeface="Times New Roman"/>
                <a:cs typeface="Times New Roman"/>
              </a:rPr>
              <a:t> чтобы</a:t>
            </a:r>
            <a:r>
              <a:rPr lang="ru-RU" sz="3800" spc="5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z="3800" spc="-45" dirty="0" smtClean="0">
                <a:solidFill>
                  <a:srgbClr val="171717"/>
                </a:solidFill>
                <a:latin typeface="Times New Roman"/>
                <a:cs typeface="Times New Roman"/>
              </a:rPr>
              <a:t>показать,</a:t>
            </a:r>
            <a:r>
              <a:rPr lang="ru-RU" sz="3800" spc="-5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z="3800" spc="-95" dirty="0" smtClean="0">
                <a:solidFill>
                  <a:srgbClr val="171717"/>
                </a:solidFill>
                <a:latin typeface="Times New Roman"/>
                <a:cs typeface="Times New Roman"/>
              </a:rPr>
              <a:t>как</a:t>
            </a:r>
            <a:r>
              <a:rPr lang="ru-RU" sz="3800" spc="-15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z="3800" spc="-70" dirty="0" smtClean="0">
                <a:solidFill>
                  <a:srgbClr val="171717"/>
                </a:solidFill>
                <a:latin typeface="Times New Roman"/>
                <a:cs typeface="Times New Roman"/>
              </a:rPr>
              <a:t>движется</a:t>
            </a:r>
            <a:r>
              <a:rPr lang="ru-RU" sz="3800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z="3800" spc="20" dirty="0" smtClean="0">
                <a:solidFill>
                  <a:srgbClr val="171717"/>
                </a:solidFill>
                <a:latin typeface="Times New Roman"/>
                <a:cs typeface="Times New Roman"/>
              </a:rPr>
              <a:t>по</a:t>
            </a:r>
            <a:r>
              <a:rPr lang="ru-RU" sz="3800" spc="10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z="3800" spc="-35" dirty="0" smtClean="0">
                <a:solidFill>
                  <a:srgbClr val="171717"/>
                </a:solidFill>
                <a:latin typeface="Times New Roman"/>
                <a:cs typeface="Times New Roman"/>
              </a:rPr>
              <a:t>своей</a:t>
            </a:r>
            <a:r>
              <a:rPr lang="ru-RU" sz="3800" spc="5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z="3800" spc="-40" dirty="0" smtClean="0">
                <a:solidFill>
                  <a:srgbClr val="171717"/>
                </a:solidFill>
                <a:latin typeface="Times New Roman"/>
                <a:cs typeface="Times New Roman"/>
              </a:rPr>
              <a:t>программе</a:t>
            </a:r>
            <a:r>
              <a:rPr lang="ru-RU" sz="3800" spc="5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z="3800" spc="-45" dirty="0" smtClean="0">
                <a:solidFill>
                  <a:srgbClr val="171717"/>
                </a:solidFill>
                <a:latin typeface="Times New Roman"/>
                <a:cs typeface="Times New Roman"/>
              </a:rPr>
              <a:t>мер</a:t>
            </a:r>
            <a:r>
              <a:rPr lang="ru-RU" sz="3800" spc="5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z="3800" spc="15" dirty="0" smtClean="0">
                <a:solidFill>
                  <a:srgbClr val="171717"/>
                </a:solidFill>
                <a:latin typeface="Times New Roman"/>
                <a:cs typeface="Times New Roman"/>
              </a:rPr>
              <a:t>и</a:t>
            </a:r>
            <a:r>
              <a:rPr lang="ru-RU" sz="3800" spc="5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z="3800" spc="-75" dirty="0" smtClean="0">
                <a:solidFill>
                  <a:srgbClr val="171717"/>
                </a:solidFill>
                <a:latin typeface="Times New Roman"/>
                <a:cs typeface="Times New Roman"/>
              </a:rPr>
              <a:t>каких </a:t>
            </a:r>
            <a:r>
              <a:rPr lang="ru-RU" sz="3800" spc="-484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z="3800" spc="-50" dirty="0" smtClean="0">
                <a:solidFill>
                  <a:srgbClr val="171717"/>
                </a:solidFill>
                <a:latin typeface="Times New Roman"/>
                <a:cs typeface="Times New Roman"/>
              </a:rPr>
              <a:t>добивается</a:t>
            </a:r>
            <a:r>
              <a:rPr lang="ru-RU" sz="3800" spc="-5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z="3800" spc="-55" dirty="0" smtClean="0">
                <a:solidFill>
                  <a:srgbClr val="171717"/>
                </a:solidFill>
                <a:latin typeface="Times New Roman"/>
                <a:cs typeface="Times New Roman"/>
              </a:rPr>
              <a:t>результатов.</a:t>
            </a:r>
            <a:endParaRPr lang="ru-RU" sz="3800" dirty="0" smtClean="0">
              <a:latin typeface="Times New Roman"/>
              <a:cs typeface="Times New Roman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46957" y="571480"/>
            <a:ext cx="8311323" cy="5786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12700">
              <a:lnSpc>
                <a:spcPts val="2735"/>
              </a:lnSpc>
              <a:spcBef>
                <a:spcPts val="100"/>
              </a:spcBef>
            </a:pPr>
            <a:r>
              <a:rPr lang="ru-RU" sz="3200" b="1" spc="-2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Формирование</a:t>
            </a:r>
            <a:r>
              <a:rPr lang="ru-RU" sz="3200" b="1" spc="-4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spc="1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стратегии</a:t>
            </a:r>
            <a:r>
              <a:rPr lang="ru-RU" sz="3200" b="1" spc="-2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spc="-3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</a:t>
            </a:r>
            <a:r>
              <a:rPr lang="ru-RU" sz="3200" b="1" spc="-4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spc="1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переходу</a:t>
            </a:r>
            <a:r>
              <a:rPr lang="ru-RU" sz="3200" b="1" spc="-2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spc="-12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школы</a:t>
            </a:r>
            <a:r>
              <a:rPr lang="ru-RU" sz="3200" b="1" spc="-3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spc="-17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spc="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эффективный</a:t>
            </a:r>
            <a:r>
              <a:rPr lang="ru-RU" sz="3200" b="1" spc="-8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spc="-2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режим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240665" marR="572770" indent="-228600">
              <a:lnSpc>
                <a:spcPct val="120100"/>
              </a:lnSpc>
              <a:spcBef>
                <a:spcPts val="100"/>
              </a:spcBef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lang="ru-RU" b="1" spc="-5" dirty="0" smtClean="0">
                <a:solidFill>
                  <a:srgbClr val="171717"/>
                </a:solidFill>
                <a:latin typeface="Times New Roman"/>
                <a:cs typeface="Times New Roman"/>
              </a:rPr>
              <a:t>Четкое </a:t>
            </a:r>
            <a:r>
              <a:rPr lang="ru-RU" b="1" dirty="0" smtClean="0">
                <a:solidFill>
                  <a:srgbClr val="171717"/>
                </a:solidFill>
                <a:latin typeface="Times New Roman"/>
                <a:cs typeface="Times New Roman"/>
              </a:rPr>
              <a:t>понимание имеющихся</a:t>
            </a:r>
            <a:r>
              <a:rPr lang="ru-RU" b="1" spc="-35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b="1" spc="-40" dirty="0" smtClean="0">
                <a:solidFill>
                  <a:srgbClr val="171717"/>
                </a:solidFill>
                <a:latin typeface="Times New Roman"/>
                <a:cs typeface="Times New Roman"/>
              </a:rPr>
              <a:t>проблем</a:t>
            </a:r>
            <a:r>
              <a:rPr lang="ru-RU" spc="-40" dirty="0" smtClean="0">
                <a:solidFill>
                  <a:srgbClr val="171717"/>
                </a:solidFill>
                <a:latin typeface="Times New Roman"/>
                <a:cs typeface="Times New Roman"/>
              </a:rPr>
              <a:t>:</a:t>
            </a:r>
            <a:r>
              <a:rPr lang="ru-RU" spc="-20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pc="-45" dirty="0" smtClean="0">
                <a:solidFill>
                  <a:srgbClr val="171717"/>
                </a:solidFill>
                <a:latin typeface="Times New Roman"/>
                <a:cs typeface="Times New Roman"/>
              </a:rPr>
              <a:t>диагностика</a:t>
            </a:r>
            <a:r>
              <a:rPr lang="ru-RU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pc="-25" dirty="0" smtClean="0">
                <a:solidFill>
                  <a:srgbClr val="171717"/>
                </a:solidFill>
                <a:latin typeface="Times New Roman"/>
                <a:cs typeface="Times New Roman"/>
              </a:rPr>
              <a:t>школ,</a:t>
            </a:r>
            <a:r>
              <a:rPr lang="ru-RU" spc="10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pc="-25" dirty="0" smtClean="0">
                <a:solidFill>
                  <a:srgbClr val="171717"/>
                </a:solidFill>
                <a:latin typeface="Times New Roman"/>
                <a:cs typeface="Times New Roman"/>
              </a:rPr>
              <a:t>отобранных</a:t>
            </a:r>
            <a:r>
              <a:rPr lang="ru-RU" spc="5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pc="-65" dirty="0" smtClean="0">
                <a:solidFill>
                  <a:srgbClr val="171717"/>
                </a:solidFill>
                <a:latin typeface="Times New Roman"/>
                <a:cs typeface="Times New Roman"/>
              </a:rPr>
              <a:t>для</a:t>
            </a:r>
            <a:r>
              <a:rPr lang="ru-RU" spc="10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pc="-60" dirty="0" smtClean="0">
                <a:solidFill>
                  <a:srgbClr val="171717"/>
                </a:solidFill>
                <a:latin typeface="Times New Roman"/>
                <a:cs typeface="Times New Roman"/>
              </a:rPr>
              <a:t>участия</a:t>
            </a:r>
            <a:r>
              <a:rPr lang="ru-RU" spc="-5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pc="-90" dirty="0" smtClean="0">
                <a:solidFill>
                  <a:srgbClr val="171717"/>
                </a:solidFill>
                <a:latin typeface="Times New Roman"/>
                <a:cs typeface="Times New Roman"/>
              </a:rPr>
              <a:t>в </a:t>
            </a:r>
            <a:r>
              <a:rPr lang="ru-RU" spc="-484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pc="-40" dirty="0" smtClean="0">
                <a:solidFill>
                  <a:srgbClr val="171717"/>
                </a:solidFill>
                <a:latin typeface="Times New Roman"/>
                <a:cs typeface="Times New Roman"/>
              </a:rPr>
              <a:t>программе</a:t>
            </a:r>
            <a:r>
              <a:rPr lang="ru-RU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pc="-45" dirty="0" smtClean="0">
                <a:solidFill>
                  <a:srgbClr val="171717"/>
                </a:solidFill>
                <a:latin typeface="Times New Roman"/>
                <a:cs typeface="Times New Roman"/>
              </a:rPr>
              <a:t>поддержки,</a:t>
            </a:r>
            <a:r>
              <a:rPr lang="ru-RU" spc="10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pc="20" dirty="0" smtClean="0">
                <a:solidFill>
                  <a:srgbClr val="171717"/>
                </a:solidFill>
                <a:latin typeface="Times New Roman"/>
                <a:cs typeface="Times New Roman"/>
              </a:rPr>
              <a:t>по</a:t>
            </a:r>
            <a:r>
              <a:rPr lang="ru-RU" spc="-10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pc="-60" dirty="0" smtClean="0">
                <a:solidFill>
                  <a:srgbClr val="171717"/>
                </a:solidFill>
                <a:latin typeface="Times New Roman"/>
                <a:cs typeface="Times New Roman"/>
              </a:rPr>
              <a:t>результатам</a:t>
            </a:r>
            <a:r>
              <a:rPr lang="ru-RU" spc="15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pc="-10" dirty="0" smtClean="0">
                <a:solidFill>
                  <a:srgbClr val="171717"/>
                </a:solidFill>
                <a:latin typeface="Times New Roman"/>
                <a:cs typeface="Times New Roman"/>
              </a:rPr>
              <a:t>которой</a:t>
            </a:r>
            <a:r>
              <a:rPr lang="ru-RU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pc="-20" dirty="0" smtClean="0">
                <a:solidFill>
                  <a:srgbClr val="171717"/>
                </a:solidFill>
                <a:latin typeface="Times New Roman"/>
                <a:cs typeface="Times New Roman"/>
              </a:rPr>
              <a:t>формируется</a:t>
            </a:r>
            <a:r>
              <a:rPr lang="ru-RU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pc="-65" dirty="0" smtClean="0">
                <a:solidFill>
                  <a:srgbClr val="171717"/>
                </a:solidFill>
                <a:latin typeface="Times New Roman"/>
                <a:cs typeface="Times New Roman"/>
              </a:rPr>
              <a:t>«рисковый</a:t>
            </a:r>
            <a:r>
              <a:rPr lang="ru-RU" spc="-20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pc="-10" dirty="0" smtClean="0">
                <a:solidFill>
                  <a:srgbClr val="171717"/>
                </a:solidFill>
                <a:latin typeface="Times New Roman"/>
                <a:cs typeface="Times New Roman"/>
              </a:rPr>
              <a:t>профиль».</a:t>
            </a:r>
            <a:endParaRPr lang="ru-RU" dirty="0" smtClean="0">
              <a:latin typeface="Times New Roman"/>
              <a:cs typeface="Times New Roman"/>
            </a:endParaRPr>
          </a:p>
          <a:p>
            <a:pPr marL="241300" indent="-228600" algn="just">
              <a:spcBef>
                <a:spcPts val="1475"/>
              </a:spcBef>
              <a:buFont typeface="Arial MT"/>
              <a:buChar char="•"/>
              <a:tabLst>
                <a:tab pos="241300" algn="l"/>
              </a:tabLst>
            </a:pPr>
            <a:r>
              <a:rPr lang="ru-RU" b="1" spc="-10" dirty="0" smtClean="0">
                <a:solidFill>
                  <a:srgbClr val="171717"/>
                </a:solidFill>
                <a:latin typeface="Times New Roman"/>
                <a:cs typeface="Times New Roman"/>
              </a:rPr>
              <a:t>Реалистичное</a:t>
            </a:r>
            <a:r>
              <a:rPr lang="ru-RU" b="1" spc="-45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b="1" spc="-35" dirty="0" err="1" smtClean="0">
                <a:solidFill>
                  <a:srgbClr val="171717"/>
                </a:solidFill>
                <a:latin typeface="Times New Roman"/>
                <a:cs typeface="Times New Roman"/>
              </a:rPr>
              <a:t>целеполагание</a:t>
            </a:r>
            <a:r>
              <a:rPr lang="ru-RU" spc="-35" dirty="0" smtClean="0">
                <a:solidFill>
                  <a:srgbClr val="171717"/>
                </a:solidFill>
                <a:latin typeface="Times New Roman"/>
                <a:cs typeface="Times New Roman"/>
              </a:rPr>
              <a:t>:</a:t>
            </a:r>
            <a:r>
              <a:rPr lang="ru-RU" spc="-25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pc="-35" dirty="0" smtClean="0">
                <a:solidFill>
                  <a:srgbClr val="171717"/>
                </a:solidFill>
                <a:latin typeface="Times New Roman"/>
                <a:cs typeface="Times New Roman"/>
              </a:rPr>
              <a:t>выбор</a:t>
            </a:r>
            <a:r>
              <a:rPr lang="ru-RU" spc="5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pc="-25" dirty="0" smtClean="0">
                <a:solidFill>
                  <a:srgbClr val="171717"/>
                </a:solidFill>
                <a:latin typeface="Times New Roman"/>
                <a:cs typeface="Times New Roman"/>
              </a:rPr>
              <a:t>целей,</a:t>
            </a:r>
            <a:r>
              <a:rPr lang="ru-RU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pc="-35" dirty="0" smtClean="0">
                <a:solidFill>
                  <a:srgbClr val="171717"/>
                </a:solidFill>
                <a:latin typeface="Times New Roman"/>
                <a:cs typeface="Times New Roman"/>
              </a:rPr>
              <a:t>которые</a:t>
            </a:r>
            <a:r>
              <a:rPr lang="ru-RU" spc="20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pc="-95" dirty="0" smtClean="0">
                <a:solidFill>
                  <a:srgbClr val="171717"/>
                </a:solidFill>
                <a:latin typeface="Times New Roman"/>
                <a:cs typeface="Times New Roman"/>
              </a:rPr>
              <a:t>будут</a:t>
            </a:r>
            <a:r>
              <a:rPr lang="ru-RU" spc="-5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pc="-50" dirty="0" smtClean="0">
                <a:solidFill>
                  <a:srgbClr val="171717"/>
                </a:solidFill>
                <a:latin typeface="Times New Roman"/>
                <a:cs typeface="Times New Roman"/>
              </a:rPr>
              <a:t>достижимыми</a:t>
            </a:r>
            <a:r>
              <a:rPr lang="ru-RU" spc="-5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pc="15" dirty="0" smtClean="0">
                <a:solidFill>
                  <a:srgbClr val="171717"/>
                </a:solidFill>
                <a:latin typeface="Times New Roman"/>
                <a:cs typeface="Times New Roman"/>
              </a:rPr>
              <a:t>и</a:t>
            </a:r>
            <a:r>
              <a:rPr lang="ru-RU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pc="-40" dirty="0" smtClean="0">
                <a:solidFill>
                  <a:srgbClr val="171717"/>
                </a:solidFill>
                <a:latin typeface="Times New Roman"/>
                <a:cs typeface="Times New Roman"/>
              </a:rPr>
              <a:t>измеримыми.</a:t>
            </a:r>
            <a:endParaRPr lang="ru-RU" dirty="0" smtClean="0">
              <a:latin typeface="Times New Roman"/>
              <a:cs typeface="Times New Roman"/>
            </a:endParaRPr>
          </a:p>
          <a:p>
            <a:pPr marL="241300" indent="-228600" algn="just">
              <a:spcBef>
                <a:spcPts val="1485"/>
              </a:spcBef>
              <a:buFont typeface="Arial MT"/>
              <a:buChar char="•"/>
              <a:tabLst>
                <a:tab pos="241300" algn="l"/>
              </a:tabLst>
            </a:pPr>
            <a:r>
              <a:rPr lang="ru-RU" b="1" spc="-5" dirty="0" smtClean="0">
                <a:solidFill>
                  <a:srgbClr val="171717"/>
                </a:solidFill>
                <a:latin typeface="Times New Roman"/>
                <a:cs typeface="Times New Roman"/>
              </a:rPr>
              <a:t>Объективные</a:t>
            </a:r>
            <a:r>
              <a:rPr lang="ru-RU" b="1" spc="-55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b="1" spc="-35" dirty="0" smtClean="0">
                <a:solidFill>
                  <a:srgbClr val="171717"/>
                </a:solidFill>
                <a:latin typeface="Times New Roman"/>
                <a:cs typeface="Times New Roman"/>
              </a:rPr>
              <a:t>показатели</a:t>
            </a:r>
            <a:r>
              <a:rPr lang="ru-RU" spc="-35" dirty="0" smtClean="0">
                <a:solidFill>
                  <a:srgbClr val="171717"/>
                </a:solidFill>
                <a:latin typeface="Times New Roman"/>
                <a:cs typeface="Times New Roman"/>
              </a:rPr>
              <a:t>.</a:t>
            </a:r>
            <a:endParaRPr lang="ru-RU" dirty="0" smtClean="0">
              <a:latin typeface="Times New Roman"/>
              <a:cs typeface="Times New Roman"/>
            </a:endParaRPr>
          </a:p>
          <a:p>
            <a:pPr marL="240665" marR="5080" indent="-228600" algn="just">
              <a:lnSpc>
                <a:spcPct val="120000"/>
              </a:lnSpc>
              <a:spcBef>
                <a:spcPts val="1000"/>
              </a:spcBef>
              <a:buFont typeface="Arial MT"/>
              <a:buChar char="•"/>
              <a:tabLst>
                <a:tab pos="241300" algn="l"/>
              </a:tabLst>
            </a:pPr>
            <a:r>
              <a:rPr lang="ru-RU" b="1" spc="-15" dirty="0" smtClean="0">
                <a:solidFill>
                  <a:srgbClr val="171717"/>
                </a:solidFill>
                <a:latin typeface="Times New Roman"/>
                <a:cs typeface="Times New Roman"/>
              </a:rPr>
              <a:t>Готовность педагогического </a:t>
            </a:r>
            <a:r>
              <a:rPr lang="ru-RU" b="1" spc="-70" dirty="0" smtClean="0">
                <a:solidFill>
                  <a:srgbClr val="171717"/>
                </a:solidFill>
                <a:latin typeface="Times New Roman"/>
                <a:cs typeface="Times New Roman"/>
              </a:rPr>
              <a:t>коллектива </a:t>
            </a:r>
            <a:r>
              <a:rPr lang="ru-RU" b="1" spc="-90" dirty="0" smtClean="0">
                <a:solidFill>
                  <a:srgbClr val="171717"/>
                </a:solidFill>
                <a:latin typeface="Times New Roman"/>
                <a:cs typeface="Times New Roman"/>
              </a:rPr>
              <a:t>к </a:t>
            </a:r>
            <a:r>
              <a:rPr lang="ru-RU" b="1" spc="-20" dirty="0" smtClean="0">
                <a:solidFill>
                  <a:srgbClr val="171717"/>
                </a:solidFill>
                <a:latin typeface="Times New Roman"/>
                <a:cs typeface="Times New Roman"/>
              </a:rPr>
              <a:t>преобразованиям: </a:t>
            </a:r>
            <a:r>
              <a:rPr lang="ru-RU" spc="-5" dirty="0" smtClean="0">
                <a:solidFill>
                  <a:srgbClr val="171717"/>
                </a:solidFill>
                <a:latin typeface="Times New Roman"/>
                <a:cs typeface="Times New Roman"/>
              </a:rPr>
              <a:t>признание </a:t>
            </a:r>
            <a:r>
              <a:rPr lang="ru-RU" spc="-35" dirty="0" smtClean="0">
                <a:solidFill>
                  <a:srgbClr val="171717"/>
                </a:solidFill>
                <a:latin typeface="Times New Roman"/>
                <a:cs typeface="Times New Roman"/>
              </a:rPr>
              <a:t>того, </a:t>
            </a:r>
            <a:r>
              <a:rPr lang="ru-RU" spc="-5" dirty="0" smtClean="0">
                <a:solidFill>
                  <a:srgbClr val="171717"/>
                </a:solidFill>
                <a:latin typeface="Times New Roman"/>
                <a:cs typeface="Times New Roman"/>
              </a:rPr>
              <a:t>что </a:t>
            </a:r>
            <a:r>
              <a:rPr lang="ru-RU" spc="-90" dirty="0" smtClean="0">
                <a:solidFill>
                  <a:srgbClr val="171717"/>
                </a:solidFill>
                <a:latin typeface="Times New Roman"/>
                <a:cs typeface="Times New Roman"/>
              </a:rPr>
              <a:t>в </a:t>
            </a:r>
            <a:r>
              <a:rPr lang="ru-RU" spc="-25" dirty="0" smtClean="0">
                <a:solidFill>
                  <a:srgbClr val="171717"/>
                </a:solidFill>
                <a:latin typeface="Times New Roman"/>
                <a:cs typeface="Times New Roman"/>
              </a:rPr>
              <a:t>школе </a:t>
            </a:r>
            <a:r>
              <a:rPr lang="ru-RU" spc="-20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pc="-35" dirty="0" smtClean="0">
                <a:solidFill>
                  <a:srgbClr val="171717"/>
                </a:solidFill>
                <a:latin typeface="Times New Roman"/>
                <a:cs typeface="Times New Roman"/>
              </a:rPr>
              <a:t>имеются </a:t>
            </a:r>
            <a:r>
              <a:rPr lang="ru-RU" b="1" spc="-35" dirty="0" smtClean="0">
                <a:solidFill>
                  <a:srgbClr val="171717"/>
                </a:solidFill>
                <a:latin typeface="Times New Roman"/>
                <a:cs typeface="Times New Roman"/>
              </a:rPr>
              <a:t>проблемы</a:t>
            </a:r>
            <a:r>
              <a:rPr lang="ru-RU" spc="-35" dirty="0" smtClean="0">
                <a:solidFill>
                  <a:srgbClr val="171717"/>
                </a:solidFill>
                <a:latin typeface="Times New Roman"/>
                <a:cs typeface="Times New Roman"/>
              </a:rPr>
              <a:t>, </a:t>
            </a:r>
            <a:r>
              <a:rPr lang="ru-RU" spc="-20" dirty="0" smtClean="0">
                <a:solidFill>
                  <a:srgbClr val="171717"/>
                </a:solidFill>
                <a:latin typeface="Times New Roman"/>
                <a:cs typeface="Times New Roman"/>
              </a:rPr>
              <a:t>требующие </a:t>
            </a:r>
            <a:r>
              <a:rPr lang="ru-RU" spc="-30" dirty="0" smtClean="0">
                <a:solidFill>
                  <a:srgbClr val="171717"/>
                </a:solidFill>
                <a:latin typeface="Times New Roman"/>
                <a:cs typeface="Times New Roman"/>
              </a:rPr>
              <a:t>решения; </a:t>
            </a:r>
            <a:r>
              <a:rPr lang="ru-RU" b="1" spc="-35" dirty="0" smtClean="0">
                <a:solidFill>
                  <a:srgbClr val="171717"/>
                </a:solidFill>
                <a:latin typeface="Times New Roman"/>
                <a:cs typeface="Times New Roman"/>
              </a:rPr>
              <a:t>лидерство </a:t>
            </a:r>
            <a:r>
              <a:rPr lang="ru-RU" spc="-35" dirty="0" smtClean="0">
                <a:solidFill>
                  <a:srgbClr val="171717"/>
                </a:solidFill>
                <a:latin typeface="Times New Roman"/>
                <a:cs typeface="Times New Roman"/>
              </a:rPr>
              <a:t>директора, </a:t>
            </a:r>
            <a:r>
              <a:rPr lang="ru-RU" spc="-50" dirty="0" smtClean="0">
                <a:solidFill>
                  <a:srgbClr val="171717"/>
                </a:solidFill>
                <a:latin typeface="Times New Roman"/>
                <a:cs typeface="Times New Roman"/>
              </a:rPr>
              <a:t>его </a:t>
            </a:r>
            <a:r>
              <a:rPr lang="ru-RU" spc="-20" dirty="0" smtClean="0">
                <a:solidFill>
                  <a:srgbClr val="171717"/>
                </a:solidFill>
                <a:latin typeface="Times New Roman"/>
                <a:cs typeface="Times New Roman"/>
              </a:rPr>
              <a:t>способность </a:t>
            </a:r>
            <a:r>
              <a:rPr lang="ru-RU" spc="-30" dirty="0" smtClean="0">
                <a:solidFill>
                  <a:srgbClr val="171717"/>
                </a:solidFill>
                <a:latin typeface="Times New Roman"/>
                <a:cs typeface="Times New Roman"/>
              </a:rPr>
              <a:t>предложить </a:t>
            </a:r>
            <a:r>
              <a:rPr lang="ru-RU" spc="-25" dirty="0" smtClean="0">
                <a:solidFill>
                  <a:srgbClr val="171717"/>
                </a:solidFill>
                <a:latin typeface="Times New Roman"/>
                <a:cs typeface="Times New Roman"/>
              </a:rPr>
              <a:t> реалистичную</a:t>
            </a:r>
            <a:r>
              <a:rPr lang="ru-RU" spc="-10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pc="15" dirty="0" smtClean="0">
                <a:solidFill>
                  <a:srgbClr val="171717"/>
                </a:solidFill>
                <a:latin typeface="Times New Roman"/>
                <a:cs typeface="Times New Roman"/>
              </a:rPr>
              <a:t>и</a:t>
            </a:r>
            <a:r>
              <a:rPr lang="ru-RU" spc="5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pc="-20" dirty="0" smtClean="0">
                <a:solidFill>
                  <a:srgbClr val="171717"/>
                </a:solidFill>
                <a:latin typeface="Times New Roman"/>
                <a:cs typeface="Times New Roman"/>
              </a:rPr>
              <a:t>понятную</a:t>
            </a:r>
            <a:r>
              <a:rPr lang="ru-RU" spc="-15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pc="-60" dirty="0" smtClean="0">
                <a:solidFill>
                  <a:srgbClr val="171717"/>
                </a:solidFill>
                <a:latin typeface="Times New Roman"/>
                <a:cs typeface="Times New Roman"/>
              </a:rPr>
              <a:t>коллективу</a:t>
            </a:r>
            <a:r>
              <a:rPr lang="ru-RU" spc="20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b="1" spc="-45" dirty="0" smtClean="0">
                <a:solidFill>
                  <a:srgbClr val="171717"/>
                </a:solidFill>
                <a:latin typeface="Times New Roman"/>
                <a:cs typeface="Times New Roman"/>
              </a:rPr>
              <a:t>программу</a:t>
            </a:r>
            <a:r>
              <a:rPr lang="ru-RU" b="1" spc="-5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b="1" dirty="0" smtClean="0">
                <a:solidFill>
                  <a:srgbClr val="171717"/>
                </a:solidFill>
                <a:latin typeface="Times New Roman"/>
                <a:cs typeface="Times New Roman"/>
              </a:rPr>
              <a:t>преобразований</a:t>
            </a:r>
            <a:r>
              <a:rPr lang="ru-RU" dirty="0" smtClean="0">
                <a:solidFill>
                  <a:srgbClr val="171717"/>
                </a:solidFill>
                <a:latin typeface="Times New Roman"/>
                <a:cs typeface="Times New Roman"/>
              </a:rPr>
              <a:t>,</a:t>
            </a:r>
            <a:r>
              <a:rPr lang="ru-RU" spc="-30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pc="-40" dirty="0" smtClean="0">
                <a:solidFill>
                  <a:srgbClr val="171717"/>
                </a:solidFill>
                <a:latin typeface="Times New Roman"/>
                <a:cs typeface="Times New Roman"/>
              </a:rPr>
              <a:t>которая</a:t>
            </a:r>
            <a:r>
              <a:rPr lang="ru-RU" spc="10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pc="-30" dirty="0" smtClean="0">
                <a:solidFill>
                  <a:srgbClr val="171717"/>
                </a:solidFill>
                <a:latin typeface="Times New Roman"/>
                <a:cs typeface="Times New Roman"/>
              </a:rPr>
              <a:t>подтолкнет</a:t>
            </a:r>
            <a:endParaRPr lang="ru-RU" dirty="0" smtClean="0">
              <a:latin typeface="Times New Roman"/>
              <a:cs typeface="Times New Roman"/>
            </a:endParaRPr>
          </a:p>
          <a:p>
            <a:pPr marL="240665" algn="just">
              <a:lnSpc>
                <a:spcPct val="100000"/>
              </a:lnSpc>
              <a:spcBef>
                <a:spcPts val="480"/>
              </a:spcBef>
            </a:pPr>
            <a:r>
              <a:rPr lang="ru-RU" spc="-40" dirty="0" smtClean="0">
                <a:solidFill>
                  <a:srgbClr val="171717"/>
                </a:solidFill>
                <a:latin typeface="Times New Roman"/>
                <a:cs typeface="Times New Roman"/>
              </a:rPr>
              <a:t>педагогический</a:t>
            </a:r>
            <a:r>
              <a:rPr lang="ru-RU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pc="-45" dirty="0" smtClean="0">
                <a:solidFill>
                  <a:srgbClr val="171717"/>
                </a:solidFill>
                <a:latin typeface="Times New Roman"/>
                <a:cs typeface="Times New Roman"/>
              </a:rPr>
              <a:t>коллектив</a:t>
            </a:r>
            <a:r>
              <a:rPr lang="ru-RU" spc="-5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pc="-105" dirty="0" smtClean="0">
                <a:solidFill>
                  <a:srgbClr val="171717"/>
                </a:solidFill>
                <a:latin typeface="Times New Roman"/>
                <a:cs typeface="Times New Roman"/>
              </a:rPr>
              <a:t>к</a:t>
            </a:r>
            <a:r>
              <a:rPr lang="ru-RU" spc="10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pc="-50" dirty="0" smtClean="0">
                <a:solidFill>
                  <a:srgbClr val="171717"/>
                </a:solidFill>
                <a:latin typeface="Times New Roman"/>
                <a:cs typeface="Times New Roman"/>
              </a:rPr>
              <a:t>сотрудничеству</a:t>
            </a:r>
            <a:r>
              <a:rPr lang="ru-RU" spc="-15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pc="-90" dirty="0" smtClean="0">
                <a:solidFill>
                  <a:srgbClr val="171717"/>
                </a:solidFill>
                <a:latin typeface="Times New Roman"/>
                <a:cs typeface="Times New Roman"/>
              </a:rPr>
              <a:t>в</a:t>
            </a:r>
            <a:r>
              <a:rPr lang="ru-RU" spc="10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pc="-35" dirty="0" smtClean="0">
                <a:solidFill>
                  <a:srgbClr val="171717"/>
                </a:solidFill>
                <a:latin typeface="Times New Roman"/>
                <a:cs typeface="Times New Roman"/>
              </a:rPr>
              <a:t>дальнейшем</a:t>
            </a:r>
            <a:r>
              <a:rPr lang="ru-RU" spc="-5" dirty="0" smtClean="0">
                <a:solidFill>
                  <a:srgbClr val="171717"/>
                </a:solidFill>
                <a:latin typeface="Times New Roman"/>
                <a:cs typeface="Times New Roman"/>
              </a:rPr>
              <a:t> построении</a:t>
            </a:r>
            <a:r>
              <a:rPr lang="ru-RU" spc="-10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pc="-45" dirty="0" smtClean="0">
                <a:solidFill>
                  <a:srgbClr val="171717"/>
                </a:solidFill>
                <a:latin typeface="Times New Roman"/>
                <a:cs typeface="Times New Roman"/>
              </a:rPr>
              <a:t>программы</a:t>
            </a:r>
            <a:r>
              <a:rPr lang="ru-RU" spc="25" dirty="0" smtClean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lang="ru-RU" spc="-40" dirty="0" smtClean="0">
                <a:solidFill>
                  <a:srgbClr val="171717"/>
                </a:solidFill>
                <a:latin typeface="Times New Roman"/>
                <a:cs typeface="Times New Roman"/>
              </a:rPr>
              <a:t>развития.</a:t>
            </a:r>
            <a:endParaRPr lang="ru-RU" dirty="0" smtClean="0">
              <a:latin typeface="Times New Roman"/>
              <a:cs typeface="Times New Roman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196</TotalTime>
  <Words>591</Words>
  <Application>Microsoft Office PowerPoint</Application>
  <PresentationFormat>Экран (4:3)</PresentationFormat>
  <Paragraphs>53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ПЕДАГОГИЧЕСКИЙ СОВЕТ</vt:lpstr>
      <vt:lpstr>ПЛАН ПЕДАГОГИЧЕСКОГО СОВЕТА</vt:lpstr>
      <vt:lpstr>Слайд 3</vt:lpstr>
      <vt:lpstr>Слайд 4</vt:lpstr>
      <vt:lpstr>Задачи школы</vt:lpstr>
      <vt:lpstr>ФАКТОРЫ РИСКА</vt:lpstr>
      <vt:lpstr>Задачи школы</vt:lpstr>
      <vt:lpstr>Слайд 8</vt:lpstr>
      <vt:lpstr>Формирование стратегии по переходу школы в эффективный режим</vt:lpstr>
      <vt:lpstr>Цель и задачи развития МБОУ СОШ № 119 по преодолению рискового профиля – низкое качество преодоления языковых и культурных барьеров </vt:lpstr>
      <vt:lpstr>  Цель и задачи развития МБОУ СОШ № 119 по преодолению рискового профиля - недостаточная предметная и методическая компетентность педагогических работников 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ПЕДАГОГИЧЕСКИЙ СОВЕТ</dc:title>
  <dc:creator>Пользователь Windows</dc:creator>
  <cp:lastModifiedBy>Пользователь Windows</cp:lastModifiedBy>
  <cp:revision>20</cp:revision>
  <dcterms:created xsi:type="dcterms:W3CDTF">2022-03-29T16:53:19Z</dcterms:created>
  <dcterms:modified xsi:type="dcterms:W3CDTF">2022-03-29T20:10:05Z</dcterms:modified>
</cp:coreProperties>
</file>