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5051430-C05B-4FE1-BDA5-3BEBD8222340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D71D6B1-3E08-47D8-BA06-9330187C20A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50" y="476672"/>
            <a:ext cx="3425162" cy="295232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488832" cy="86409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Чем </a:t>
            </a:r>
            <a:r>
              <a:rPr lang="ru-RU" sz="3100" dirty="0"/>
              <a:t>опасен Интернет для ребенка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980728"/>
            <a:ext cx="4752528" cy="244827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sz="1900" b="1" dirty="0">
                <a:solidFill>
                  <a:schemeClr val="tx1"/>
                </a:solidFill>
              </a:rPr>
              <a:t>Вредоносное влияние оказывают многочисленные сайты </a:t>
            </a:r>
            <a:r>
              <a:rPr lang="ru-RU" sz="1900" b="1" dirty="0" smtClean="0">
                <a:solidFill>
                  <a:schemeClr val="tx1"/>
                </a:solidFill>
              </a:rPr>
              <a:t>и всплывающие </a:t>
            </a:r>
            <a:r>
              <a:rPr lang="ru-RU" sz="1900" b="1" dirty="0">
                <a:solidFill>
                  <a:schemeClr val="tx1"/>
                </a:solidFill>
              </a:rPr>
              <a:t>окна рекламного характера. Помимо образовательной роли виртуальная реальность таит и множество негативных </a:t>
            </a:r>
            <a:r>
              <a:rPr lang="ru-RU" sz="1900" b="1" dirty="0" smtClean="0">
                <a:solidFill>
                  <a:schemeClr val="tx1"/>
                </a:solidFill>
              </a:rPr>
              <a:t>моментов, </a:t>
            </a:r>
            <a:r>
              <a:rPr lang="ru-RU" sz="1900" b="1" dirty="0">
                <a:solidFill>
                  <a:schemeClr val="tx1"/>
                </a:solidFill>
              </a:rPr>
              <a:t>в особенности для детей.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pPr algn="l"/>
            <a:endParaRPr lang="ru-RU" sz="1900" b="1" dirty="0">
              <a:solidFill>
                <a:schemeClr val="tx1"/>
              </a:solidFill>
            </a:endParaRPr>
          </a:p>
          <a:p>
            <a:pPr algn="l"/>
            <a:r>
              <a:rPr lang="ru-RU" sz="1900" b="1" dirty="0" smtClean="0">
                <a:solidFill>
                  <a:schemeClr val="tx1"/>
                </a:solidFill>
              </a:rPr>
              <a:t>Это </a:t>
            </a:r>
            <a:r>
              <a:rPr lang="ru-RU" sz="1900" b="1" dirty="0">
                <a:solidFill>
                  <a:schemeClr val="tx1"/>
                </a:solidFill>
              </a:rPr>
              <a:t>может быть</a:t>
            </a:r>
            <a:r>
              <a:rPr lang="ru-RU" sz="19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ru-RU" sz="1200" b="1" dirty="0">
              <a:solidFill>
                <a:schemeClr val="tx1"/>
              </a:solidFill>
            </a:endParaRPr>
          </a:p>
          <a:p>
            <a:pPr algn="l"/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717032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1. незаконный контент: «взрослая» реклама табака, алкоголя, азартные игры,</a:t>
            </a:r>
          </a:p>
          <a:p>
            <a:r>
              <a:rPr lang="ru-RU" sz="1600" dirty="0" smtClean="0"/>
              <a:t>2. платные сервисы и услуги, которые оплачиваются отдельно;</a:t>
            </a:r>
          </a:p>
          <a:p>
            <a:r>
              <a:rPr lang="ru-RU" sz="1600" dirty="0" smtClean="0"/>
              <a:t>3. призывы к асоциальному поведению, насилию и жестокости;</a:t>
            </a:r>
          </a:p>
          <a:p>
            <a:r>
              <a:rPr lang="ru-RU" sz="1600" dirty="0" smtClean="0"/>
              <a:t>4. пропаганда сексуальной эксплуатации и суицидального поведения;</a:t>
            </a:r>
          </a:p>
          <a:p>
            <a:r>
              <a:rPr lang="ru-RU" sz="1600" dirty="0" smtClean="0"/>
              <a:t>5. общение на форумах и чатах с мошенниками, аферистами и преступниками;</a:t>
            </a:r>
          </a:p>
          <a:p>
            <a:r>
              <a:rPr lang="ru-RU" sz="1600" dirty="0" smtClean="0"/>
              <a:t>6. вынуждение предоставления личной информации ребенка или его семьи, которая может быть использована в преступных целях;</a:t>
            </a:r>
          </a:p>
          <a:p>
            <a:r>
              <a:rPr lang="ru-RU" sz="1600" dirty="0" smtClean="0"/>
              <a:t>7. Интернет-зависимость.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2709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i?id=52078446-01&amp;tov=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124744"/>
            <a:ext cx="3095625" cy="208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568952" cy="648072"/>
          </a:xfrm>
        </p:spPr>
        <p:txBody>
          <a:bodyPr>
            <a:normAutofit fontScale="90000"/>
          </a:bodyPr>
          <a:lstStyle/>
          <a:p>
            <a:r>
              <a:rPr lang="ru-RU" altLang="ru-RU" sz="2000" dirty="0"/>
              <a:t>Использование Интернета </a:t>
            </a:r>
            <a:r>
              <a:rPr lang="ru-RU" altLang="ru-RU" sz="2000" dirty="0" smtClean="0"/>
              <a:t>является безопасным</a:t>
            </a:r>
            <a:r>
              <a:rPr lang="ru-RU" altLang="ru-RU" sz="2000" dirty="0"/>
              <a:t>, если выполняются три основные правила: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4752528" cy="1073280"/>
          </a:xfrm>
        </p:spPr>
        <p:txBody>
          <a:bodyPr>
            <a:normAutofit fontScale="62500" lnSpcReduction="20000"/>
          </a:bodyPr>
          <a:lstStyle/>
          <a:p>
            <a:r>
              <a:rPr lang="ru-RU" altLang="ru-RU" b="1" dirty="0">
                <a:latin typeface="Verdana" pitchFamily="34" charset="0"/>
              </a:rPr>
              <a:t>1. Защитите свой </a:t>
            </a:r>
            <a:r>
              <a:rPr lang="ru-RU" altLang="ru-RU" b="1" dirty="0" smtClean="0">
                <a:latin typeface="Verdana" pitchFamily="34" charset="0"/>
              </a:rPr>
              <a:t>компьютер</a:t>
            </a:r>
            <a:r>
              <a:rPr lang="ru-RU" altLang="ru-RU" dirty="0" smtClean="0">
                <a:latin typeface="Verdana" pitchFamily="34" charset="0"/>
              </a:rPr>
              <a:t> </a:t>
            </a:r>
            <a:endParaRPr lang="ru-RU" altLang="ru-RU" dirty="0">
              <a:latin typeface="Verdana" pitchFamily="34" charset="0"/>
            </a:endParaRPr>
          </a:p>
          <a:p>
            <a:r>
              <a:rPr lang="ru-RU" altLang="ru-RU" b="1" dirty="0">
                <a:latin typeface="Verdana" pitchFamily="34" charset="0"/>
              </a:rPr>
              <a:t>2. Защитите себя в Интернете</a:t>
            </a:r>
            <a:r>
              <a:rPr lang="ru-RU" altLang="ru-RU" dirty="0">
                <a:latin typeface="Verdana" pitchFamily="34" charset="0"/>
              </a:rPr>
              <a:t> </a:t>
            </a:r>
          </a:p>
          <a:p>
            <a:r>
              <a:rPr lang="ru-RU" altLang="ru-RU" b="1" dirty="0">
                <a:latin typeface="Verdana" pitchFamily="34" charset="0"/>
              </a:rPr>
              <a:t>3. Соблюдайте правила</a:t>
            </a:r>
            <a:endParaRPr lang="ru-RU" altLang="ru-RU" dirty="0">
              <a:latin typeface="Verdana" pitchFamily="34" charset="0"/>
            </a:endParaRPr>
          </a:p>
        </p:txBody>
      </p:sp>
      <p:pic>
        <p:nvPicPr>
          <p:cNvPr id="5" name="Picture 14" descr="Картинка 18 из 517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737" y="3501008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3" descr="i?id=17728449-04&amp;tov=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536" y="3209131"/>
            <a:ext cx="259228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433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5040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Защити свой компьютер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764704"/>
            <a:ext cx="4572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altLang="ru-RU" dirty="0" smtClean="0">
                <a:latin typeface="Verdana" pitchFamily="34" charset="0"/>
              </a:rPr>
              <a:t> </a:t>
            </a:r>
            <a:r>
              <a:rPr lang="ru-RU" altLang="ru-RU" b="1" dirty="0" smtClean="0">
                <a:latin typeface="Verdana" pitchFamily="34" charset="0"/>
              </a:rPr>
              <a:t> </a:t>
            </a:r>
            <a:endParaRPr lang="en-US" altLang="ru-RU" b="1" dirty="0" smtClean="0">
              <a:latin typeface="Verdana" pitchFamily="34" charset="0"/>
            </a:endParaRPr>
          </a:p>
          <a:p>
            <a:r>
              <a:rPr lang="ru-RU" altLang="ru-RU" sz="1400" b="1" dirty="0" smtClean="0">
                <a:latin typeface="Verdana" pitchFamily="34" charset="0"/>
              </a:rPr>
              <a:t>1. Защити свой компьютер</a:t>
            </a:r>
          </a:p>
          <a:p>
            <a:pPr>
              <a:buFontTx/>
              <a:buChar char="•"/>
            </a:pPr>
            <a:r>
              <a:rPr lang="ru-RU" altLang="ru-RU" sz="1200" dirty="0" smtClean="0">
                <a:latin typeface="Verdana" pitchFamily="34" charset="0"/>
              </a:rPr>
              <a:t> Регулярно обновляйте операционную систему. </a:t>
            </a:r>
          </a:p>
          <a:p>
            <a:pPr>
              <a:buFontTx/>
              <a:buChar char="•"/>
            </a:pPr>
            <a:r>
              <a:rPr lang="ru-RU" altLang="ru-RU" sz="1200" dirty="0" smtClean="0">
                <a:latin typeface="Verdana" pitchFamily="34" charset="0"/>
              </a:rPr>
              <a:t> Используйте антивирусную программу. </a:t>
            </a:r>
          </a:p>
          <a:p>
            <a:pPr>
              <a:buFontTx/>
              <a:buChar char="•"/>
            </a:pPr>
            <a:r>
              <a:rPr lang="ru-RU" altLang="ru-RU" sz="1200" dirty="0" smtClean="0">
                <a:latin typeface="Verdana" pitchFamily="34" charset="0"/>
              </a:rPr>
              <a:t> Применяйте брандмауэр. </a:t>
            </a:r>
          </a:p>
          <a:p>
            <a:pPr>
              <a:buFontTx/>
              <a:buChar char="•"/>
            </a:pPr>
            <a:r>
              <a:rPr lang="ru-RU" altLang="ru-RU" sz="1200" dirty="0" smtClean="0">
                <a:latin typeface="Verdana" pitchFamily="34" charset="0"/>
              </a:rPr>
              <a:t> Создавайте резервные копии важных файлов. </a:t>
            </a:r>
          </a:p>
          <a:p>
            <a:pPr>
              <a:buFontTx/>
              <a:buChar char="•"/>
            </a:pPr>
            <a:r>
              <a:rPr lang="ru-RU" altLang="ru-RU" sz="1200" dirty="0" smtClean="0">
                <a:latin typeface="Verdana" pitchFamily="34" charset="0"/>
              </a:rPr>
              <a:t> Будьте осторожны при загрузке содержимого.</a:t>
            </a:r>
          </a:p>
          <a:p>
            <a:pPr algn="ctr"/>
            <a:endParaRPr lang="ru-RU" altLang="ru-RU" dirty="0">
              <a:latin typeface="Verdan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34888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 smtClean="0">
                <a:latin typeface="Verdana" pitchFamily="34" charset="0"/>
              </a:rPr>
              <a:t>2. Защитите себя в Интернете</a:t>
            </a:r>
            <a:r>
              <a:rPr lang="ru-RU" altLang="ru-RU" sz="1400" dirty="0" smtClean="0">
                <a:latin typeface="Verdana" pitchFamily="34" charset="0"/>
              </a:rPr>
              <a:t> </a:t>
            </a:r>
            <a:endParaRPr lang="en-US" altLang="ru-RU" sz="1400" dirty="0" smtClean="0">
              <a:latin typeface="Verdana" pitchFamily="34" charset="0"/>
            </a:endParaRPr>
          </a:p>
          <a:p>
            <a:endParaRPr lang="ru-RU" altLang="ru-RU" sz="1400" dirty="0" smtClean="0"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ru-RU" altLang="ru-RU" sz="1400" dirty="0" smtClean="0">
                <a:latin typeface="Verdana" pitchFamily="34" charset="0"/>
              </a:rPr>
              <a:t> С осторожностью разглашайте личную информацию. </a:t>
            </a:r>
          </a:p>
          <a:p>
            <a:pPr>
              <a:buFontTx/>
              <a:buChar char="•"/>
            </a:pPr>
            <a:r>
              <a:rPr lang="ru-RU" altLang="ru-RU" sz="1400" dirty="0" smtClean="0">
                <a:latin typeface="Verdana" pitchFamily="34" charset="0"/>
              </a:rPr>
              <a:t> Думайте о том, с кем разговариваете. </a:t>
            </a:r>
          </a:p>
          <a:p>
            <a:pPr>
              <a:buFontTx/>
              <a:buChar char="•"/>
            </a:pPr>
            <a:r>
              <a:rPr lang="ru-RU" altLang="ru-RU" sz="1400" dirty="0" smtClean="0">
                <a:latin typeface="Verdana" pitchFamily="34" charset="0"/>
              </a:rPr>
              <a:t> Помните, что в Интернете не вся информация надежна и не все </a:t>
            </a:r>
            <a:br>
              <a:rPr lang="ru-RU" altLang="ru-RU" sz="1400" dirty="0" smtClean="0">
                <a:latin typeface="Verdana" pitchFamily="34" charset="0"/>
              </a:rPr>
            </a:br>
            <a:r>
              <a:rPr lang="ru-RU" altLang="ru-RU" sz="1400" dirty="0" smtClean="0">
                <a:latin typeface="Verdana" pitchFamily="34" charset="0"/>
              </a:rPr>
              <a:t>пользователи откровенны.</a:t>
            </a:r>
          </a:p>
          <a:p>
            <a:endParaRPr lang="ru-RU" altLang="ru-RU" sz="1400" dirty="0">
              <a:latin typeface="Verdan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221088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 smtClean="0">
                <a:latin typeface="Verdana" pitchFamily="34" charset="0"/>
              </a:rPr>
              <a:t>3. Соблюдайте правила</a:t>
            </a:r>
            <a:endParaRPr lang="en-US" altLang="ru-RU" sz="1400" b="1" dirty="0" smtClean="0">
              <a:latin typeface="Verdana" pitchFamily="34" charset="0"/>
            </a:endParaRPr>
          </a:p>
          <a:p>
            <a:endParaRPr lang="en-US" altLang="ru-RU" sz="1400" dirty="0" smtClean="0"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ru-RU" altLang="ru-RU" sz="1400" dirty="0" smtClean="0">
                <a:latin typeface="Verdana" pitchFamily="34" charset="0"/>
              </a:rPr>
              <a:t> Закону необходимо подчиняться даже в Интернете. </a:t>
            </a:r>
          </a:p>
          <a:p>
            <a:pPr>
              <a:buFontTx/>
              <a:buChar char="•"/>
            </a:pPr>
            <a:r>
              <a:rPr lang="ru-RU" altLang="ru-RU" sz="1400" dirty="0" smtClean="0">
                <a:latin typeface="Verdana" pitchFamily="34" charset="0"/>
              </a:rPr>
              <a:t> При работе в Интернете не забывайте заботиться об остальных так же, как о себе</a:t>
            </a:r>
            <a:endParaRPr lang="ru-RU" sz="1400" dirty="0"/>
          </a:p>
        </p:txBody>
      </p:sp>
      <p:pic>
        <p:nvPicPr>
          <p:cNvPr id="7" name="Picture 13" descr="Картинка 15 из 517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925" y="3573016"/>
            <a:ext cx="2881313" cy="215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 descr="Картинка 2 из 517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560" y="980728"/>
            <a:ext cx="3144837" cy="230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9699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SN icon safety shie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25" y="1697038"/>
            <a:ext cx="4146550" cy="529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3"/>
            <a:ext cx="7776864" cy="1580406"/>
          </a:xfrm>
        </p:spPr>
        <p:txBody>
          <a:bodyPr>
            <a:normAutofit/>
          </a:bodyPr>
          <a:lstStyle/>
          <a:p>
            <a:r>
              <a:rPr lang="ru-RU" altLang="ru-RU" dirty="0" smtClean="0">
                <a:sym typeface="Arial" charset="0"/>
              </a:rPr>
              <a:t>Безопасные приложения для работы в Интернете</a:t>
            </a:r>
            <a:endParaRPr lang="ru-RU" dirty="0"/>
          </a:p>
        </p:txBody>
      </p:sp>
      <p:sp>
        <p:nvSpPr>
          <p:cNvPr id="6" name="Rectangle 24"/>
          <p:cNvSpPr>
            <a:spLocks noGrp="1" noChangeArrowheads="1"/>
          </p:cNvSpPr>
          <p:nvPr>
            <p:ph idx="1"/>
          </p:nvPr>
        </p:nvSpPr>
        <p:spPr>
          <a:xfrm>
            <a:off x="323528" y="2119257"/>
            <a:ext cx="7335917" cy="3603812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ru-RU" altLang="ru-RU" sz="2400" dirty="0" smtClean="0">
                <a:latin typeface="+mj-lt"/>
              </a:rPr>
              <a:t>Родительский контроль </a:t>
            </a:r>
            <a:endParaRPr lang="ru-RU" altLang="ru-RU" dirty="0">
              <a:latin typeface="+mj-lt"/>
            </a:endParaRPr>
          </a:p>
          <a:p>
            <a:pPr marL="0" indent="0">
              <a:spcBef>
                <a:spcPct val="40000"/>
              </a:spcBef>
              <a:buNone/>
            </a:pPr>
            <a:r>
              <a:rPr lang="ru-RU" altLang="ru-RU" sz="2400" dirty="0" smtClean="0">
                <a:latin typeface="+mj-lt"/>
              </a:rPr>
              <a:t> </a:t>
            </a:r>
            <a:r>
              <a:rPr lang="ru-RU" altLang="ru-RU" sz="2400" dirty="0" smtClean="0">
                <a:latin typeface="+mj-lt"/>
              </a:rPr>
              <a:t>в </a:t>
            </a:r>
            <a:r>
              <a:rPr lang="en-US" altLang="ru-RU" sz="2400" dirty="0" smtClean="0">
                <a:latin typeface="+mj-lt"/>
              </a:rPr>
              <a:t>Windows 7</a:t>
            </a:r>
            <a:endParaRPr lang="ru-RU" altLang="ru-RU" sz="2400" dirty="0" smtClean="0">
              <a:latin typeface="+mj-lt"/>
            </a:endParaRPr>
          </a:p>
          <a:p>
            <a:pPr>
              <a:spcBef>
                <a:spcPct val="40000"/>
              </a:spcBef>
            </a:pPr>
            <a:r>
              <a:rPr lang="en-US" altLang="ru-RU" sz="2400" dirty="0" smtClean="0">
                <a:latin typeface="+mj-lt"/>
              </a:rPr>
              <a:t>Internet Explorer</a:t>
            </a:r>
            <a:endParaRPr lang="ru-RU" altLang="ru-RU" sz="2400" dirty="0" smtClean="0">
              <a:latin typeface="+mj-lt"/>
            </a:endParaRPr>
          </a:p>
          <a:p>
            <a:pPr>
              <a:spcBef>
                <a:spcPct val="40000"/>
              </a:spcBef>
            </a:pPr>
            <a:r>
              <a:rPr lang="en-US" altLang="ru-RU" sz="2400" dirty="0" smtClean="0">
                <a:latin typeface="+mj-lt"/>
              </a:rPr>
              <a:t>Microsoft Security Essentials</a:t>
            </a:r>
            <a:r>
              <a:rPr lang="ru-RU" altLang="ru-RU" sz="2400" dirty="0" smtClean="0">
                <a:solidFill>
                  <a:srgbClr val="000000"/>
                </a:solidFill>
                <a:latin typeface="+mj-lt"/>
                <a:sym typeface="Arial" charset="0"/>
              </a:rPr>
              <a:t> </a:t>
            </a:r>
          </a:p>
          <a:p>
            <a:pPr>
              <a:spcBef>
                <a:spcPct val="40000"/>
              </a:spcBef>
            </a:pPr>
            <a:r>
              <a:rPr lang="en-US" altLang="ru-RU" sz="2400" dirty="0" smtClean="0">
                <a:latin typeface="+mj-lt"/>
              </a:rPr>
              <a:t>Windows Live Family Safety </a:t>
            </a:r>
            <a:endParaRPr lang="ru-RU" altLang="ru-RU" sz="2400" dirty="0" smtClean="0">
              <a:latin typeface="+mj-lt"/>
            </a:endParaRPr>
          </a:p>
          <a:p>
            <a:pPr>
              <a:spcBef>
                <a:spcPct val="40000"/>
              </a:spcBef>
            </a:pPr>
            <a:r>
              <a:rPr lang="en-US" altLang="ru-RU" sz="2400" dirty="0" smtClean="0">
                <a:latin typeface="+mj-lt"/>
              </a:rPr>
              <a:t>Xbox </a:t>
            </a:r>
            <a:r>
              <a:rPr lang="ru-RU" altLang="ru-RU" sz="2400" dirty="0" smtClean="0">
                <a:latin typeface="+mj-lt"/>
              </a:rPr>
              <a:t>360</a:t>
            </a:r>
          </a:p>
          <a:p>
            <a:pPr>
              <a:spcBef>
                <a:spcPct val="40000"/>
              </a:spcBef>
            </a:pPr>
            <a:r>
              <a:rPr lang="ru-RU" altLang="ru-RU" sz="2400" dirty="0" smtClean="0">
                <a:latin typeface="+mj-lt"/>
              </a:rPr>
              <a:t>И другие !</a:t>
            </a:r>
          </a:p>
        </p:txBody>
      </p:sp>
      <p:pic>
        <p:nvPicPr>
          <p:cNvPr id="5" name="Picture 6" descr="XP icon credential manag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2171700"/>
            <a:ext cx="161925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106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59</TotalTime>
  <Words>193</Words>
  <Application>Microsoft Office PowerPoint</Application>
  <PresentationFormat>Экран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   Чем опасен Интернет для ребенка </vt:lpstr>
      <vt:lpstr>Использование Интернета является безопасным, если выполняются три основные правила:</vt:lpstr>
      <vt:lpstr>Защити свой компьютер</vt:lpstr>
      <vt:lpstr>Безопасные приложения для работы в Интернете</vt:lpstr>
    </vt:vector>
  </TitlesOfParts>
  <Company>ММКИ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Чем опасен Интернет для ребенка</dc:title>
  <dc:creator>Шевченко Михаил Александрович</dc:creator>
  <cp:lastModifiedBy>Шевченко Михаил Александрович</cp:lastModifiedBy>
  <cp:revision>5</cp:revision>
  <dcterms:created xsi:type="dcterms:W3CDTF">2016-02-08T10:30:45Z</dcterms:created>
  <dcterms:modified xsi:type="dcterms:W3CDTF">2016-02-08T11:30:20Z</dcterms:modified>
</cp:coreProperties>
</file>